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handoutMasterIdLst>
    <p:handoutMasterId r:id="rId42"/>
  </p:handoutMasterIdLst>
  <p:sldIdLst>
    <p:sldId id="411" r:id="rId2"/>
    <p:sldId id="454" r:id="rId3"/>
    <p:sldId id="455" r:id="rId4"/>
    <p:sldId id="427" r:id="rId5"/>
    <p:sldId id="426" r:id="rId6"/>
    <p:sldId id="458" r:id="rId7"/>
    <p:sldId id="399" r:id="rId8"/>
    <p:sldId id="457" r:id="rId9"/>
    <p:sldId id="401" r:id="rId10"/>
    <p:sldId id="405" r:id="rId11"/>
    <p:sldId id="404" r:id="rId12"/>
    <p:sldId id="403" r:id="rId13"/>
    <p:sldId id="402" r:id="rId14"/>
    <p:sldId id="462" r:id="rId15"/>
    <p:sldId id="431" r:id="rId16"/>
    <p:sldId id="429" r:id="rId17"/>
    <p:sldId id="432" r:id="rId18"/>
    <p:sldId id="433" r:id="rId19"/>
    <p:sldId id="437" r:id="rId20"/>
    <p:sldId id="438" r:id="rId21"/>
    <p:sldId id="465" r:id="rId22"/>
    <p:sldId id="440" r:id="rId23"/>
    <p:sldId id="434" r:id="rId24"/>
    <p:sldId id="442" r:id="rId25"/>
    <p:sldId id="441" r:id="rId26"/>
    <p:sldId id="443" r:id="rId27"/>
    <p:sldId id="456" r:id="rId28"/>
    <p:sldId id="445" r:id="rId29"/>
    <p:sldId id="446" r:id="rId30"/>
    <p:sldId id="463" r:id="rId31"/>
    <p:sldId id="464" r:id="rId32"/>
    <p:sldId id="459" r:id="rId33"/>
    <p:sldId id="452" r:id="rId34"/>
    <p:sldId id="460" r:id="rId35"/>
    <p:sldId id="424" r:id="rId36"/>
    <p:sldId id="453" r:id="rId37"/>
    <p:sldId id="423" r:id="rId38"/>
    <p:sldId id="466" r:id="rId39"/>
    <p:sldId id="467" r:id="rId40"/>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9CCF5"/>
    <a:srgbClr val="FBBD06"/>
    <a:srgbClr val="33A952"/>
    <a:srgbClr val="D4D4D4"/>
    <a:srgbClr val="EBEBEB"/>
    <a:srgbClr val="4384F1"/>
    <a:srgbClr val="E94236"/>
    <a:srgbClr val="E6E6E6"/>
    <a:srgbClr val="F0F0F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376" autoAdjust="0"/>
    <p:restoredTop sz="95214" autoAdjust="0"/>
  </p:normalViewPr>
  <p:slideViewPr>
    <p:cSldViewPr snapToGrid="0" showGuides="1">
      <p:cViewPr varScale="1">
        <p:scale>
          <a:sx n="115" d="100"/>
          <a:sy n="115" d="100"/>
        </p:scale>
        <p:origin x="120" y="282"/>
      </p:cViewPr>
      <p:guideLst>
        <p:guide orient="horz" pos="2160"/>
        <p:guide pos="3840"/>
      </p:guideLst>
    </p:cSldViewPr>
  </p:slideViewPr>
  <p:notesTextViewPr>
    <p:cViewPr>
      <p:scale>
        <a:sx n="1" d="1"/>
        <a:sy n="1" d="1"/>
      </p:scale>
      <p:origin x="0" y="0"/>
    </p:cViewPr>
  </p:notesTextViewPr>
  <p:notesViewPr>
    <p:cSldViewPr snapToGrid="0">
      <p:cViewPr varScale="1">
        <p:scale>
          <a:sx n="65" d="100"/>
          <a:sy n="65" d="100"/>
        </p:scale>
        <p:origin x="3154" y="3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D8F7878-B4F5-4752-8D32-87B7243806C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71E57917-1415-49F9-A3F1-55FBECCA88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1F21003-F761-47B1-AEBC-9D41EEED4C61}" type="datetimeFigureOut">
              <a:rPr lang="zh-CN" altLang="en-US" smtClean="0"/>
              <a:t>2022/11/14</a:t>
            </a:fld>
            <a:endParaRPr lang="zh-CN" altLang="en-US"/>
          </a:p>
        </p:txBody>
      </p:sp>
      <p:sp>
        <p:nvSpPr>
          <p:cNvPr id="4" name="页脚占位符 3">
            <a:extLst>
              <a:ext uri="{FF2B5EF4-FFF2-40B4-BE49-F238E27FC236}">
                <a16:creationId xmlns:a16="http://schemas.microsoft.com/office/drawing/2014/main" id="{519628F0-D7EC-477C-AF00-F42734533C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CC7806B-887D-458D-90BF-016351A3DF5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D2EF3F1-047E-4D12-9803-ADF7AA99EBFC}" type="slidenum">
              <a:rPr lang="zh-CN" altLang="en-US" smtClean="0"/>
              <a:t>‹#›</a:t>
            </a:fld>
            <a:endParaRPr lang="zh-CN" altLang="en-US"/>
          </a:p>
        </p:txBody>
      </p:sp>
    </p:spTree>
    <p:extLst>
      <p:ext uri="{BB962C8B-B14F-4D97-AF65-F5344CB8AC3E}">
        <p14:creationId xmlns:p14="http://schemas.microsoft.com/office/powerpoint/2010/main" val="37861197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2B85DD-D063-4B01-A714-60316038D75D}" type="datetimeFigureOut">
              <a:rPr lang="zh-CN" altLang="en-US" smtClean="0"/>
              <a:t>2022/11/14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0566DE-B94F-48C8-B499-9EED89F4BDC3}" type="slidenum">
              <a:rPr lang="zh-CN" altLang="en-US" smtClean="0"/>
              <a:t>‹#›</a:t>
            </a:fld>
            <a:endParaRPr lang="zh-CN" altLang="en-US"/>
          </a:p>
        </p:txBody>
      </p:sp>
    </p:spTree>
    <p:extLst>
      <p:ext uri="{BB962C8B-B14F-4D97-AF65-F5344CB8AC3E}">
        <p14:creationId xmlns:p14="http://schemas.microsoft.com/office/powerpoint/2010/main" val="18322795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0566DE-B94F-48C8-B499-9EED89F4BDC3}" type="slidenum">
              <a:rPr lang="zh-CN" altLang="en-US" smtClean="0"/>
              <a:t>17</a:t>
            </a:fld>
            <a:endParaRPr lang="zh-CN" altLang="en-US"/>
          </a:p>
        </p:txBody>
      </p:sp>
    </p:spTree>
    <p:extLst>
      <p:ext uri="{BB962C8B-B14F-4D97-AF65-F5344CB8AC3E}">
        <p14:creationId xmlns:p14="http://schemas.microsoft.com/office/powerpoint/2010/main" val="19725445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0566DE-B94F-48C8-B499-9EED89F4BDC3}" type="slidenum">
              <a:rPr lang="zh-CN" altLang="en-US" smtClean="0"/>
              <a:t>30</a:t>
            </a:fld>
            <a:endParaRPr lang="zh-CN" altLang="en-US"/>
          </a:p>
        </p:txBody>
      </p:sp>
    </p:spTree>
    <p:extLst>
      <p:ext uri="{BB962C8B-B14F-4D97-AF65-F5344CB8AC3E}">
        <p14:creationId xmlns:p14="http://schemas.microsoft.com/office/powerpoint/2010/main" val="971938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0566DE-B94F-48C8-B499-9EED89F4BDC3}" type="slidenum">
              <a:rPr lang="zh-CN" altLang="en-US" smtClean="0"/>
              <a:t>31</a:t>
            </a:fld>
            <a:endParaRPr lang="zh-CN" altLang="en-US"/>
          </a:p>
        </p:txBody>
      </p:sp>
    </p:spTree>
    <p:extLst>
      <p:ext uri="{BB962C8B-B14F-4D97-AF65-F5344CB8AC3E}">
        <p14:creationId xmlns:p14="http://schemas.microsoft.com/office/powerpoint/2010/main" val="11356738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0566DE-B94F-48C8-B499-9EED89F4BDC3}" type="slidenum">
              <a:rPr lang="zh-CN" altLang="en-US" smtClean="0"/>
              <a:t>18</a:t>
            </a:fld>
            <a:endParaRPr lang="zh-CN" altLang="en-US"/>
          </a:p>
        </p:txBody>
      </p:sp>
    </p:spTree>
    <p:extLst>
      <p:ext uri="{BB962C8B-B14F-4D97-AF65-F5344CB8AC3E}">
        <p14:creationId xmlns:p14="http://schemas.microsoft.com/office/powerpoint/2010/main" val="748816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0566DE-B94F-48C8-B499-9EED89F4BDC3}" type="slidenum">
              <a:rPr lang="zh-CN" altLang="en-US" smtClean="0"/>
              <a:t>21</a:t>
            </a:fld>
            <a:endParaRPr lang="zh-CN" altLang="en-US"/>
          </a:p>
        </p:txBody>
      </p:sp>
    </p:spTree>
    <p:extLst>
      <p:ext uri="{BB962C8B-B14F-4D97-AF65-F5344CB8AC3E}">
        <p14:creationId xmlns:p14="http://schemas.microsoft.com/office/powerpoint/2010/main" val="1601236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0566DE-B94F-48C8-B499-9EED89F4BDC3}" type="slidenum">
              <a:rPr lang="zh-CN" altLang="en-US" smtClean="0"/>
              <a:t>22</a:t>
            </a:fld>
            <a:endParaRPr lang="zh-CN" altLang="en-US"/>
          </a:p>
        </p:txBody>
      </p:sp>
    </p:spTree>
    <p:extLst>
      <p:ext uri="{BB962C8B-B14F-4D97-AF65-F5344CB8AC3E}">
        <p14:creationId xmlns:p14="http://schemas.microsoft.com/office/powerpoint/2010/main" val="15969483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0566DE-B94F-48C8-B499-9EED89F4BDC3}" type="slidenum">
              <a:rPr lang="zh-CN" altLang="en-US" smtClean="0"/>
              <a:t>25</a:t>
            </a:fld>
            <a:endParaRPr lang="zh-CN" altLang="en-US"/>
          </a:p>
        </p:txBody>
      </p:sp>
    </p:spTree>
    <p:extLst>
      <p:ext uri="{BB962C8B-B14F-4D97-AF65-F5344CB8AC3E}">
        <p14:creationId xmlns:p14="http://schemas.microsoft.com/office/powerpoint/2010/main" val="911104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0566DE-B94F-48C8-B499-9EED89F4BDC3}" type="slidenum">
              <a:rPr lang="zh-CN" altLang="en-US" smtClean="0"/>
              <a:t>26</a:t>
            </a:fld>
            <a:endParaRPr lang="zh-CN" altLang="en-US"/>
          </a:p>
        </p:txBody>
      </p:sp>
    </p:spTree>
    <p:extLst>
      <p:ext uri="{BB962C8B-B14F-4D97-AF65-F5344CB8AC3E}">
        <p14:creationId xmlns:p14="http://schemas.microsoft.com/office/powerpoint/2010/main" val="3918809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0566DE-B94F-48C8-B499-9EED89F4BDC3}" type="slidenum">
              <a:rPr lang="zh-CN" altLang="en-US" smtClean="0"/>
              <a:t>27</a:t>
            </a:fld>
            <a:endParaRPr lang="zh-CN" altLang="en-US"/>
          </a:p>
        </p:txBody>
      </p:sp>
    </p:spTree>
    <p:extLst>
      <p:ext uri="{BB962C8B-B14F-4D97-AF65-F5344CB8AC3E}">
        <p14:creationId xmlns:p14="http://schemas.microsoft.com/office/powerpoint/2010/main" val="1369315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0566DE-B94F-48C8-B499-9EED89F4BDC3}" type="slidenum">
              <a:rPr lang="zh-CN" altLang="en-US" smtClean="0"/>
              <a:t>28</a:t>
            </a:fld>
            <a:endParaRPr lang="zh-CN" altLang="en-US"/>
          </a:p>
        </p:txBody>
      </p:sp>
    </p:spTree>
    <p:extLst>
      <p:ext uri="{BB962C8B-B14F-4D97-AF65-F5344CB8AC3E}">
        <p14:creationId xmlns:p14="http://schemas.microsoft.com/office/powerpoint/2010/main" val="3034274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10566DE-B94F-48C8-B499-9EED89F4BDC3}" type="slidenum">
              <a:rPr lang="zh-CN" altLang="en-US" smtClean="0"/>
              <a:t>29</a:t>
            </a:fld>
            <a:endParaRPr lang="zh-CN" altLang="en-US"/>
          </a:p>
        </p:txBody>
      </p:sp>
    </p:spTree>
    <p:extLst>
      <p:ext uri="{BB962C8B-B14F-4D97-AF65-F5344CB8AC3E}">
        <p14:creationId xmlns:p14="http://schemas.microsoft.com/office/powerpoint/2010/main" val="15214044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Ref idx="1001">
        <a:schemeClr val="bg1"/>
      </p:bgRef>
    </p:bg>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atin typeface="+mn-lt"/>
              </a:defRPr>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Tree>
    <p:extLst>
      <p:ext uri="{BB962C8B-B14F-4D97-AF65-F5344CB8AC3E}">
        <p14:creationId xmlns:p14="http://schemas.microsoft.com/office/powerpoint/2010/main" val="229255726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atin typeface="Arial" panose="020B0604020202020204" pitchFamily="34" charset="0"/>
                <a:cs typeface="Arial" panose="020B0604020202020204" pitchFamily="34" charset="0"/>
              </a:defRPr>
            </a:lvl1pPr>
          </a:lstStyle>
          <a:p>
            <a:r>
              <a:rPr lang="zh-CN" altLang="en-US" dirty="0"/>
              <a:t>单击此处编辑母版标题样式</a:t>
            </a:r>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atin typeface="Arial" panose="020B0604020202020204" pitchFamily="34" charset="0"/>
                <a:cs typeface="Arial" panose="020B0604020202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F91A66E9-94DB-4796-808B-8A3CE0FBB6C5}" type="datetimeFigureOut">
              <a:rPr lang="zh-CN" altLang="en-US" smtClean="0"/>
              <a:pPr/>
              <a:t>2022/11/14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AB9546ED-7A57-4FAD-960C-25C9ACD886ED}" type="slidenum">
              <a:rPr lang="zh-CN" altLang="en-US" smtClean="0"/>
              <a:pPr/>
              <a:t>‹#›</a:t>
            </a:fld>
            <a:endParaRPr lang="zh-CN" altLang="en-US"/>
          </a:p>
        </p:txBody>
      </p:sp>
      <p:grpSp>
        <p:nvGrpSpPr>
          <p:cNvPr id="8" name="组合 7">
            <a:extLst>
              <a:ext uri="{FF2B5EF4-FFF2-40B4-BE49-F238E27FC236}">
                <a16:creationId xmlns:a16="http://schemas.microsoft.com/office/drawing/2014/main" id="{098459D3-BD13-40BC-9216-4A747C380162}"/>
              </a:ext>
            </a:extLst>
          </p:cNvPr>
          <p:cNvGrpSpPr/>
          <p:nvPr userDrawn="1"/>
        </p:nvGrpSpPr>
        <p:grpSpPr>
          <a:xfrm>
            <a:off x="4433029" y="6590670"/>
            <a:ext cx="3325943" cy="261610"/>
            <a:chOff x="4478804" y="6590670"/>
            <a:chExt cx="3325943" cy="261610"/>
          </a:xfrm>
        </p:grpSpPr>
        <p:sp>
          <p:nvSpPr>
            <p:cNvPr id="9" name="TextBox 45">
              <a:extLst>
                <a:ext uri="{FF2B5EF4-FFF2-40B4-BE49-F238E27FC236}">
                  <a16:creationId xmlns:a16="http://schemas.microsoft.com/office/drawing/2014/main" id="{1EB367C9-CF1B-450A-9052-4EEC2F4D59E7}"/>
                </a:ext>
              </a:extLst>
            </p:cNvPr>
            <p:cNvSpPr txBox="1"/>
            <p:nvPr userDrawn="1"/>
          </p:nvSpPr>
          <p:spPr>
            <a:xfrm>
              <a:off x="4478804" y="6606060"/>
              <a:ext cx="224742" cy="230832"/>
            </a:xfrm>
            <a:prstGeom prst="rect">
              <a:avLst/>
            </a:prstGeom>
            <a:noFill/>
          </p:spPr>
          <p:txBody>
            <a:bodyPr wrap="none" rtlCol="0">
              <a:spAutoFit/>
            </a:bodyPr>
            <a:lstStyle/>
            <a:p>
              <a:r>
                <a:rPr lang="bg-BG" sz="900" dirty="0">
                  <a:solidFill>
                    <a:schemeClr val="bg1">
                      <a:lumMod val="50000"/>
                    </a:schemeClr>
                  </a:solidFill>
                  <a:latin typeface="Arial" panose="020B0604020202020204" pitchFamily="34" charset="0"/>
                  <a:cs typeface="Arial" panose="020B0604020202020204" pitchFamily="34" charset="0"/>
                </a:rPr>
                <a:t>•</a:t>
              </a:r>
            </a:p>
          </p:txBody>
        </p:sp>
        <p:sp>
          <p:nvSpPr>
            <p:cNvPr id="10" name="TextBox 46">
              <a:extLst>
                <a:ext uri="{FF2B5EF4-FFF2-40B4-BE49-F238E27FC236}">
                  <a16:creationId xmlns:a16="http://schemas.microsoft.com/office/drawing/2014/main" id="{D334BF66-3E3F-46A9-A378-81639E7ED984}"/>
                </a:ext>
              </a:extLst>
            </p:cNvPr>
            <p:cNvSpPr txBox="1"/>
            <p:nvPr userDrawn="1"/>
          </p:nvSpPr>
          <p:spPr>
            <a:xfrm>
              <a:off x="5289957" y="6590670"/>
              <a:ext cx="1758816" cy="261610"/>
            </a:xfrm>
            <a:prstGeom prst="rect">
              <a:avLst/>
            </a:prstGeom>
            <a:noFill/>
          </p:spPr>
          <p:txBody>
            <a:bodyPr wrap="none" rtlCol="0">
              <a:spAutoFit/>
            </a:bodyPr>
            <a:lstStyle/>
            <a:p>
              <a:pPr algn="ctr"/>
              <a:r>
                <a:rPr lang="en-US" sz="1100" dirty="0">
                  <a:solidFill>
                    <a:srgbClr val="949494"/>
                  </a:solidFill>
                  <a:latin typeface="Arial" panose="020B0604020202020204" pitchFamily="34" charset="0"/>
                  <a:cs typeface="Arial" panose="020B0604020202020204" pitchFamily="34" charset="0"/>
                </a:rPr>
                <a:t>Computer Graphics 2020</a:t>
              </a:r>
              <a:endParaRPr lang="bg-BG" sz="1100" dirty="0">
                <a:solidFill>
                  <a:srgbClr val="949494"/>
                </a:solidFill>
                <a:latin typeface="Arial" panose="020B0604020202020204" pitchFamily="34" charset="0"/>
                <a:cs typeface="Arial" panose="020B0604020202020204" pitchFamily="34" charset="0"/>
              </a:endParaRPr>
            </a:p>
          </p:txBody>
        </p:sp>
        <p:sp>
          <p:nvSpPr>
            <p:cNvPr id="11" name="TextBox 47">
              <a:extLst>
                <a:ext uri="{FF2B5EF4-FFF2-40B4-BE49-F238E27FC236}">
                  <a16:creationId xmlns:a16="http://schemas.microsoft.com/office/drawing/2014/main" id="{E8A9AE4F-C21B-4D24-8965-3FB114218BFD}"/>
                </a:ext>
              </a:extLst>
            </p:cNvPr>
            <p:cNvSpPr txBox="1"/>
            <p:nvPr userDrawn="1"/>
          </p:nvSpPr>
          <p:spPr>
            <a:xfrm>
              <a:off x="7580005" y="6613703"/>
              <a:ext cx="224742" cy="230832"/>
            </a:xfrm>
            <a:prstGeom prst="rect">
              <a:avLst/>
            </a:prstGeom>
            <a:noFill/>
          </p:spPr>
          <p:txBody>
            <a:bodyPr wrap="none" rtlCol="0">
              <a:spAutoFit/>
            </a:bodyPr>
            <a:lstStyle/>
            <a:p>
              <a:r>
                <a:rPr lang="bg-BG" sz="900" dirty="0">
                  <a:solidFill>
                    <a:schemeClr val="bg1">
                      <a:lumMod val="50000"/>
                    </a:schemeClr>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3927613202"/>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bg>
      <p:bgRef idx="1001">
        <a:schemeClr val="bg1"/>
      </p:bgRef>
    </p:bg>
    <p:spTree>
      <p:nvGrpSpPr>
        <p:cNvPr id="1" name=""/>
        <p:cNvGrpSpPr/>
        <p:nvPr/>
      </p:nvGrpSpPr>
      <p:grpSpPr>
        <a:xfrm>
          <a:off x="0" y="0"/>
          <a:ext cx="0" cy="0"/>
          <a:chOff x="0" y="0"/>
          <a:chExt cx="0" cy="0"/>
        </a:xfrm>
      </p:grpSpPr>
      <p:sp>
        <p:nvSpPr>
          <p:cNvPr id="3" name="竖排文字占位符 2"/>
          <p:cNvSpPr>
            <a:spLocks noGrp="1"/>
          </p:cNvSpPr>
          <p:nvPr>
            <p:ph type="body" orient="vert" idx="1"/>
          </p:nvPr>
        </p:nvSpPr>
        <p:spPr>
          <a:xfrm>
            <a:off x="830527" y="1473622"/>
            <a:ext cx="10515600" cy="4351338"/>
          </a:xfrm>
          <a:prstGeom prst="rect">
            <a:avLst/>
          </a:prstGeom>
        </p:spPr>
        <p:txBody>
          <a:bodyPr vert="eaVert"/>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F91A66E9-94DB-4796-808B-8A3CE0FBB6C5}" type="datetimeFigureOut">
              <a:rPr lang="zh-CN" altLang="en-US" smtClean="0"/>
              <a:pPr/>
              <a:t>2022/11/14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AB9546ED-7A57-4FAD-960C-25C9ACD886ED}" type="slidenum">
              <a:rPr lang="zh-CN" altLang="en-US" smtClean="0"/>
              <a:pPr/>
              <a:t>‹#›</a:t>
            </a:fld>
            <a:endParaRPr lang="zh-CN" altLang="en-US"/>
          </a:p>
        </p:txBody>
      </p:sp>
      <p:grpSp>
        <p:nvGrpSpPr>
          <p:cNvPr id="7" name="组合 6">
            <a:extLst>
              <a:ext uri="{FF2B5EF4-FFF2-40B4-BE49-F238E27FC236}">
                <a16:creationId xmlns:a16="http://schemas.microsoft.com/office/drawing/2014/main" id="{837661BC-5671-4813-9385-452389B23A40}"/>
              </a:ext>
            </a:extLst>
          </p:cNvPr>
          <p:cNvGrpSpPr/>
          <p:nvPr userDrawn="1"/>
        </p:nvGrpSpPr>
        <p:grpSpPr>
          <a:xfrm>
            <a:off x="4433029" y="6590670"/>
            <a:ext cx="3325943" cy="261610"/>
            <a:chOff x="4478804" y="6590670"/>
            <a:chExt cx="3325943" cy="261610"/>
          </a:xfrm>
        </p:grpSpPr>
        <p:sp>
          <p:nvSpPr>
            <p:cNvPr id="8" name="TextBox 45">
              <a:extLst>
                <a:ext uri="{FF2B5EF4-FFF2-40B4-BE49-F238E27FC236}">
                  <a16:creationId xmlns:a16="http://schemas.microsoft.com/office/drawing/2014/main" id="{173C6803-C71A-4E1D-8308-3B4FA93B7740}"/>
                </a:ext>
              </a:extLst>
            </p:cNvPr>
            <p:cNvSpPr txBox="1"/>
            <p:nvPr userDrawn="1"/>
          </p:nvSpPr>
          <p:spPr>
            <a:xfrm>
              <a:off x="4478804" y="6606060"/>
              <a:ext cx="224742" cy="230832"/>
            </a:xfrm>
            <a:prstGeom prst="rect">
              <a:avLst/>
            </a:prstGeom>
            <a:noFill/>
          </p:spPr>
          <p:txBody>
            <a:bodyPr wrap="none" rtlCol="0">
              <a:spAutoFit/>
            </a:bodyPr>
            <a:lstStyle/>
            <a:p>
              <a:r>
                <a:rPr lang="bg-BG" sz="900" dirty="0">
                  <a:solidFill>
                    <a:schemeClr val="bg1">
                      <a:lumMod val="50000"/>
                    </a:schemeClr>
                  </a:solidFill>
                  <a:latin typeface="Arial" panose="020B0604020202020204" pitchFamily="34" charset="0"/>
                  <a:cs typeface="Arial" panose="020B0604020202020204" pitchFamily="34" charset="0"/>
                </a:rPr>
                <a:t>•</a:t>
              </a:r>
            </a:p>
          </p:txBody>
        </p:sp>
        <p:sp>
          <p:nvSpPr>
            <p:cNvPr id="9" name="TextBox 46">
              <a:extLst>
                <a:ext uri="{FF2B5EF4-FFF2-40B4-BE49-F238E27FC236}">
                  <a16:creationId xmlns:a16="http://schemas.microsoft.com/office/drawing/2014/main" id="{B37ACBCD-1F3C-4A71-9181-EAB88F0291DA}"/>
                </a:ext>
              </a:extLst>
            </p:cNvPr>
            <p:cNvSpPr txBox="1"/>
            <p:nvPr userDrawn="1"/>
          </p:nvSpPr>
          <p:spPr>
            <a:xfrm>
              <a:off x="5289957" y="6590670"/>
              <a:ext cx="1758816" cy="261610"/>
            </a:xfrm>
            <a:prstGeom prst="rect">
              <a:avLst/>
            </a:prstGeom>
            <a:noFill/>
          </p:spPr>
          <p:txBody>
            <a:bodyPr wrap="none" rtlCol="0">
              <a:spAutoFit/>
            </a:bodyPr>
            <a:lstStyle/>
            <a:p>
              <a:pPr algn="ctr"/>
              <a:r>
                <a:rPr lang="en-US" sz="1100" dirty="0">
                  <a:solidFill>
                    <a:srgbClr val="949494"/>
                  </a:solidFill>
                  <a:latin typeface="Arial" panose="020B0604020202020204" pitchFamily="34" charset="0"/>
                  <a:cs typeface="Arial" panose="020B0604020202020204" pitchFamily="34" charset="0"/>
                </a:rPr>
                <a:t>Computer Graphics 2020</a:t>
              </a:r>
              <a:endParaRPr lang="bg-BG" sz="1100" dirty="0">
                <a:solidFill>
                  <a:srgbClr val="949494"/>
                </a:solidFill>
                <a:latin typeface="Arial" panose="020B0604020202020204" pitchFamily="34" charset="0"/>
                <a:cs typeface="Arial" panose="020B0604020202020204" pitchFamily="34" charset="0"/>
              </a:endParaRPr>
            </a:p>
          </p:txBody>
        </p:sp>
        <p:sp>
          <p:nvSpPr>
            <p:cNvPr id="10" name="TextBox 47">
              <a:extLst>
                <a:ext uri="{FF2B5EF4-FFF2-40B4-BE49-F238E27FC236}">
                  <a16:creationId xmlns:a16="http://schemas.microsoft.com/office/drawing/2014/main" id="{1499280C-F134-42DE-886F-06D92E75E4C2}"/>
                </a:ext>
              </a:extLst>
            </p:cNvPr>
            <p:cNvSpPr txBox="1"/>
            <p:nvPr userDrawn="1"/>
          </p:nvSpPr>
          <p:spPr>
            <a:xfrm>
              <a:off x="7580005" y="6613703"/>
              <a:ext cx="224742" cy="230832"/>
            </a:xfrm>
            <a:prstGeom prst="rect">
              <a:avLst/>
            </a:prstGeom>
            <a:noFill/>
          </p:spPr>
          <p:txBody>
            <a:bodyPr wrap="none" rtlCol="0">
              <a:spAutoFit/>
            </a:bodyPr>
            <a:lstStyle/>
            <a:p>
              <a:r>
                <a:rPr lang="bg-BG" sz="900" dirty="0">
                  <a:solidFill>
                    <a:schemeClr val="bg1">
                      <a:lumMod val="50000"/>
                    </a:schemeClr>
                  </a:solidFill>
                  <a:latin typeface="Arial" panose="020B0604020202020204" pitchFamily="34" charset="0"/>
                  <a:cs typeface="Arial" panose="020B0604020202020204" pitchFamily="34" charset="0"/>
                </a:rPr>
                <a:t>•</a:t>
              </a:r>
            </a:p>
          </p:txBody>
        </p:sp>
      </p:grpSp>
      <p:sp>
        <p:nvSpPr>
          <p:cNvPr id="14" name="椭圆 13">
            <a:extLst>
              <a:ext uri="{FF2B5EF4-FFF2-40B4-BE49-F238E27FC236}">
                <a16:creationId xmlns:a16="http://schemas.microsoft.com/office/drawing/2014/main" id="{2A53CF68-E65C-4320-8974-B3BB71161857}"/>
              </a:ext>
            </a:extLst>
          </p:cNvPr>
          <p:cNvSpPr/>
          <p:nvPr userDrawn="1"/>
        </p:nvSpPr>
        <p:spPr>
          <a:xfrm>
            <a:off x="434235" y="314138"/>
            <a:ext cx="792585" cy="792585"/>
          </a:xfrm>
          <a:prstGeom prst="ellipse">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sym typeface="+mn-lt"/>
            </a:endParaRPr>
          </a:p>
        </p:txBody>
      </p:sp>
      <p:sp>
        <p:nvSpPr>
          <p:cNvPr id="15" name="标题 1">
            <a:extLst>
              <a:ext uri="{FF2B5EF4-FFF2-40B4-BE49-F238E27FC236}">
                <a16:creationId xmlns:a16="http://schemas.microsoft.com/office/drawing/2014/main" id="{2DD9DF66-AEAC-4A04-8F30-ABA5143A03A1}"/>
              </a:ext>
            </a:extLst>
          </p:cNvPr>
          <p:cNvSpPr>
            <a:spLocks noGrp="1"/>
          </p:cNvSpPr>
          <p:nvPr>
            <p:ph type="title"/>
          </p:nvPr>
        </p:nvSpPr>
        <p:spPr>
          <a:xfrm>
            <a:off x="838200" y="681037"/>
            <a:ext cx="10515600" cy="792586"/>
          </a:xfrm>
          <a:prstGeom prst="rect">
            <a:avLst/>
          </a:prstGeom>
        </p:spPr>
        <p:txBody>
          <a:bodyPr/>
          <a:lstStyle>
            <a:lvl1pPr>
              <a:defRPr>
                <a:latin typeface="Arial" panose="020B0604020202020204" pitchFamily="34" charset="0"/>
                <a:cs typeface="Arial" panose="020B0604020202020204" pitchFamily="34" charset="0"/>
              </a:defRPr>
            </a:lvl1pPr>
          </a:lstStyle>
          <a:p>
            <a:r>
              <a:rPr lang="zh-CN" altLang="en-US" dirty="0"/>
              <a:t>单击此处编辑母版标题样式</a:t>
            </a:r>
          </a:p>
        </p:txBody>
      </p:sp>
    </p:spTree>
    <p:extLst>
      <p:ext uri="{BB962C8B-B14F-4D97-AF65-F5344CB8AC3E}">
        <p14:creationId xmlns:p14="http://schemas.microsoft.com/office/powerpoint/2010/main" val="1896389230"/>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bg>
      <p:bgRef idx="1001">
        <a:schemeClr val="bg1"/>
      </p:bgRef>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lvl1pPr>
              <a:defRPr>
                <a:latin typeface="Arial" panose="020B0604020202020204" pitchFamily="34" charset="0"/>
                <a:cs typeface="Arial" panose="020B0604020202020204" pitchFamily="34" charset="0"/>
              </a:defRPr>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a:prstGeom prst="rect">
            <a:avLst/>
          </a:prstGeom>
        </p:spPr>
        <p:txBody>
          <a:bodyPr vert="eaVert"/>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F91A66E9-94DB-4796-808B-8A3CE0FBB6C5}" type="datetimeFigureOut">
              <a:rPr lang="zh-CN" altLang="en-US" smtClean="0"/>
              <a:pPr/>
              <a:t>2022/11/14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AB9546ED-7A57-4FAD-960C-25C9ACD886ED}" type="slidenum">
              <a:rPr lang="zh-CN" altLang="en-US" smtClean="0"/>
              <a:pPr/>
              <a:t>‹#›</a:t>
            </a:fld>
            <a:endParaRPr lang="zh-CN" altLang="en-US"/>
          </a:p>
        </p:txBody>
      </p:sp>
      <p:grpSp>
        <p:nvGrpSpPr>
          <p:cNvPr id="7" name="组合 6">
            <a:extLst>
              <a:ext uri="{FF2B5EF4-FFF2-40B4-BE49-F238E27FC236}">
                <a16:creationId xmlns:a16="http://schemas.microsoft.com/office/drawing/2014/main" id="{B6969335-ABF3-4F53-9B7E-9AABAC560B67}"/>
              </a:ext>
            </a:extLst>
          </p:cNvPr>
          <p:cNvGrpSpPr/>
          <p:nvPr userDrawn="1"/>
        </p:nvGrpSpPr>
        <p:grpSpPr>
          <a:xfrm>
            <a:off x="4433029" y="6590670"/>
            <a:ext cx="3325943" cy="261610"/>
            <a:chOff x="4478804" y="6590670"/>
            <a:chExt cx="3325943" cy="261610"/>
          </a:xfrm>
        </p:grpSpPr>
        <p:sp>
          <p:nvSpPr>
            <p:cNvPr id="8" name="TextBox 45">
              <a:extLst>
                <a:ext uri="{FF2B5EF4-FFF2-40B4-BE49-F238E27FC236}">
                  <a16:creationId xmlns:a16="http://schemas.microsoft.com/office/drawing/2014/main" id="{2AFB046B-0460-4070-A1B4-AF475600D9FF}"/>
                </a:ext>
              </a:extLst>
            </p:cNvPr>
            <p:cNvSpPr txBox="1"/>
            <p:nvPr userDrawn="1"/>
          </p:nvSpPr>
          <p:spPr>
            <a:xfrm>
              <a:off x="4478804" y="6606060"/>
              <a:ext cx="224742" cy="230832"/>
            </a:xfrm>
            <a:prstGeom prst="rect">
              <a:avLst/>
            </a:prstGeom>
            <a:noFill/>
          </p:spPr>
          <p:txBody>
            <a:bodyPr wrap="none" rtlCol="0">
              <a:spAutoFit/>
            </a:bodyPr>
            <a:lstStyle/>
            <a:p>
              <a:r>
                <a:rPr lang="bg-BG" sz="900" dirty="0">
                  <a:solidFill>
                    <a:schemeClr val="bg1">
                      <a:lumMod val="50000"/>
                    </a:schemeClr>
                  </a:solidFill>
                  <a:latin typeface="Arial" panose="020B0604020202020204" pitchFamily="34" charset="0"/>
                  <a:cs typeface="Arial" panose="020B0604020202020204" pitchFamily="34" charset="0"/>
                </a:rPr>
                <a:t>•</a:t>
              </a:r>
            </a:p>
          </p:txBody>
        </p:sp>
        <p:sp>
          <p:nvSpPr>
            <p:cNvPr id="9" name="TextBox 46">
              <a:extLst>
                <a:ext uri="{FF2B5EF4-FFF2-40B4-BE49-F238E27FC236}">
                  <a16:creationId xmlns:a16="http://schemas.microsoft.com/office/drawing/2014/main" id="{59DF0C23-698E-4548-8EF6-E6058903C7BD}"/>
                </a:ext>
              </a:extLst>
            </p:cNvPr>
            <p:cNvSpPr txBox="1"/>
            <p:nvPr userDrawn="1"/>
          </p:nvSpPr>
          <p:spPr>
            <a:xfrm>
              <a:off x="5289957" y="6590670"/>
              <a:ext cx="1758816" cy="261610"/>
            </a:xfrm>
            <a:prstGeom prst="rect">
              <a:avLst/>
            </a:prstGeom>
            <a:noFill/>
          </p:spPr>
          <p:txBody>
            <a:bodyPr wrap="none" rtlCol="0">
              <a:spAutoFit/>
            </a:bodyPr>
            <a:lstStyle/>
            <a:p>
              <a:pPr algn="ctr"/>
              <a:r>
                <a:rPr lang="en-US" sz="1100" dirty="0">
                  <a:solidFill>
                    <a:srgbClr val="949494"/>
                  </a:solidFill>
                  <a:latin typeface="Arial" panose="020B0604020202020204" pitchFamily="34" charset="0"/>
                  <a:cs typeface="Arial" panose="020B0604020202020204" pitchFamily="34" charset="0"/>
                </a:rPr>
                <a:t>Computer Graphics 2020</a:t>
              </a:r>
              <a:endParaRPr lang="bg-BG" sz="1100" dirty="0">
                <a:solidFill>
                  <a:srgbClr val="949494"/>
                </a:solidFill>
                <a:latin typeface="Arial" panose="020B0604020202020204" pitchFamily="34" charset="0"/>
                <a:cs typeface="Arial" panose="020B0604020202020204" pitchFamily="34" charset="0"/>
              </a:endParaRPr>
            </a:p>
          </p:txBody>
        </p:sp>
        <p:sp>
          <p:nvSpPr>
            <p:cNvPr id="10" name="TextBox 47">
              <a:extLst>
                <a:ext uri="{FF2B5EF4-FFF2-40B4-BE49-F238E27FC236}">
                  <a16:creationId xmlns:a16="http://schemas.microsoft.com/office/drawing/2014/main" id="{6F9710D5-D4A1-4F1F-A054-E6C107A17B4C}"/>
                </a:ext>
              </a:extLst>
            </p:cNvPr>
            <p:cNvSpPr txBox="1"/>
            <p:nvPr userDrawn="1"/>
          </p:nvSpPr>
          <p:spPr>
            <a:xfrm>
              <a:off x="7580005" y="6613703"/>
              <a:ext cx="224742" cy="230832"/>
            </a:xfrm>
            <a:prstGeom prst="rect">
              <a:avLst/>
            </a:prstGeom>
            <a:noFill/>
          </p:spPr>
          <p:txBody>
            <a:bodyPr wrap="none" rtlCol="0">
              <a:spAutoFit/>
            </a:bodyPr>
            <a:lstStyle/>
            <a:p>
              <a:r>
                <a:rPr lang="bg-BG" sz="900" dirty="0">
                  <a:solidFill>
                    <a:schemeClr val="bg1">
                      <a:lumMod val="50000"/>
                    </a:schemeClr>
                  </a:solidFill>
                  <a:latin typeface="Arial" panose="020B0604020202020204" pitchFamily="34" charset="0"/>
                  <a:cs typeface="Arial" panose="020B0604020202020204" pitchFamily="34" charset="0"/>
                </a:rPr>
                <a:t>•</a:t>
              </a:r>
            </a:p>
          </p:txBody>
        </p:sp>
      </p:grpSp>
    </p:spTree>
    <p:extLst>
      <p:ext uri="{BB962C8B-B14F-4D97-AF65-F5344CB8AC3E}">
        <p14:creationId xmlns:p14="http://schemas.microsoft.com/office/powerpoint/2010/main" val="244218359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Ref idx="1001">
        <a:schemeClr val="bg1"/>
      </p:bgRef>
    </p:bg>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473622"/>
            <a:ext cx="10515600" cy="4703341"/>
          </a:xfrm>
          <a:prstGeom prst="rect">
            <a:avLst/>
          </a:prstGeom>
        </p:spPr>
        <p:txBody>
          <a:bodyPr/>
          <a:lstStyle>
            <a:lvl1pPr>
              <a:lnSpc>
                <a:spcPct val="150000"/>
              </a:lnSpc>
              <a:defRPr sz="2000">
                <a:latin typeface="+mn-lt"/>
              </a:defRPr>
            </a:lvl1pPr>
            <a:lvl2pPr>
              <a:lnSpc>
                <a:spcPct val="150000"/>
              </a:lnSpc>
              <a:defRPr sz="1600">
                <a:latin typeface="+mn-lt"/>
              </a:defRPr>
            </a:lvl2pPr>
            <a:lvl3pPr>
              <a:lnSpc>
                <a:spcPct val="150000"/>
              </a:lnSpc>
              <a:defRPr sz="1400">
                <a:latin typeface="+mn-lt"/>
              </a:defRPr>
            </a:lvl3pPr>
            <a:lvl4pPr>
              <a:lnSpc>
                <a:spcPct val="150000"/>
              </a:lnSpc>
              <a:defRPr sz="1200">
                <a:latin typeface="+mn-lt"/>
              </a:defRPr>
            </a:lvl4pPr>
            <a:lvl5pPr>
              <a:lnSpc>
                <a:spcPct val="150000"/>
              </a:lnSpc>
              <a:defRPr sz="1200">
                <a:latin typeface="+mn-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mn-lt"/>
              </a:defRPr>
            </a:lvl1pPr>
          </a:lstStyle>
          <a:p>
            <a:fld id="{F91A66E9-94DB-4796-808B-8A3CE0FBB6C5}" type="datetimeFigureOut">
              <a:rPr lang="zh-CN" altLang="en-US" smtClean="0"/>
              <a:pPr/>
              <a:t>2022/11/14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mn-lt"/>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mn-lt"/>
              </a:defRPr>
            </a:lvl1pPr>
          </a:lstStyle>
          <a:p>
            <a:fld id="{AB9546ED-7A57-4FAD-960C-25C9ACD886ED}" type="slidenum">
              <a:rPr lang="zh-CN" altLang="en-US" smtClean="0"/>
              <a:pPr/>
              <a:t>‹#›</a:t>
            </a:fld>
            <a:endParaRPr lang="zh-CN" altLang="en-US"/>
          </a:p>
        </p:txBody>
      </p:sp>
      <p:sp>
        <p:nvSpPr>
          <p:cNvPr id="42" name="椭圆 41">
            <a:extLst>
              <a:ext uri="{FF2B5EF4-FFF2-40B4-BE49-F238E27FC236}">
                <a16:creationId xmlns:a16="http://schemas.microsoft.com/office/drawing/2014/main" id="{D47FC7BD-A5A0-48F2-86B3-2D16EFBAC1E8}"/>
              </a:ext>
            </a:extLst>
          </p:cNvPr>
          <p:cNvSpPr/>
          <p:nvPr userDrawn="1"/>
        </p:nvSpPr>
        <p:spPr>
          <a:xfrm>
            <a:off x="434235" y="314138"/>
            <a:ext cx="792585" cy="792585"/>
          </a:xfrm>
          <a:prstGeom prst="ellipse">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lt"/>
              <a:cs typeface="+mn-ea"/>
              <a:sym typeface="+mn-lt"/>
            </a:endParaRPr>
          </a:p>
        </p:txBody>
      </p:sp>
      <p:sp>
        <p:nvSpPr>
          <p:cNvPr id="44" name="标题 1">
            <a:extLst>
              <a:ext uri="{FF2B5EF4-FFF2-40B4-BE49-F238E27FC236}">
                <a16:creationId xmlns:a16="http://schemas.microsoft.com/office/drawing/2014/main" id="{2383A863-3FB8-4D86-8004-4CC4F6D3B13D}"/>
              </a:ext>
            </a:extLst>
          </p:cNvPr>
          <p:cNvSpPr>
            <a:spLocks noGrp="1"/>
          </p:cNvSpPr>
          <p:nvPr>
            <p:ph type="title"/>
          </p:nvPr>
        </p:nvSpPr>
        <p:spPr>
          <a:xfrm>
            <a:off x="838200" y="681037"/>
            <a:ext cx="10515600" cy="792586"/>
          </a:xfrm>
          <a:prstGeom prst="rect">
            <a:avLst/>
          </a:prstGeom>
        </p:spPr>
        <p:txBody>
          <a:bodyPr/>
          <a:lstStyle>
            <a:lvl1pPr>
              <a:defRPr>
                <a:latin typeface="+mn-lt"/>
                <a:cs typeface="Arial" panose="020B0604020202020204" pitchFamily="34" charset="0"/>
              </a:defRPr>
            </a:lvl1pPr>
          </a:lstStyle>
          <a:p>
            <a:r>
              <a:rPr lang="zh-CN" altLang="en-US" dirty="0"/>
              <a:t>单击此处编辑母版标题样式</a:t>
            </a:r>
          </a:p>
        </p:txBody>
      </p:sp>
    </p:spTree>
    <p:extLst>
      <p:ext uri="{BB962C8B-B14F-4D97-AF65-F5344CB8AC3E}">
        <p14:creationId xmlns:p14="http://schemas.microsoft.com/office/powerpoint/2010/main" val="13536953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bg>
      <p:bgRef idx="1001">
        <a:schemeClr val="bg1"/>
      </p:bgRef>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8961E78-B131-4739-B0C0-E5AFF2815A01}"/>
              </a:ext>
            </a:extLst>
          </p:cNvPr>
          <p:cNvPicPr>
            <a:picLocks noChangeAspect="1"/>
          </p:cNvPicPr>
          <p:nvPr userDrawn="1"/>
        </p:nvPicPr>
        <p:blipFill>
          <a:blip r:embed="rId2"/>
          <a:stretch>
            <a:fillRect/>
          </a:stretch>
        </p:blipFill>
        <p:spPr>
          <a:xfrm>
            <a:off x="5733054" y="-1"/>
            <a:ext cx="6458946" cy="6858001"/>
          </a:xfrm>
          <a:prstGeom prst="rect">
            <a:avLst/>
          </a:prstGeom>
        </p:spPr>
      </p:pic>
      <p:sp>
        <p:nvSpPr>
          <p:cNvPr id="3" name="内容占位符 2"/>
          <p:cNvSpPr>
            <a:spLocks noGrp="1"/>
          </p:cNvSpPr>
          <p:nvPr>
            <p:ph idx="1"/>
          </p:nvPr>
        </p:nvSpPr>
        <p:spPr>
          <a:xfrm>
            <a:off x="838200" y="1473622"/>
            <a:ext cx="4894854" cy="4703341"/>
          </a:xfrm>
          <a:prstGeom prst="rect">
            <a:avLst/>
          </a:prstGeom>
        </p:spPr>
        <p:txBody>
          <a:bodyPr/>
          <a:lstStyle>
            <a:lvl1pPr>
              <a:lnSpc>
                <a:spcPct val="150000"/>
              </a:lnSpc>
              <a:defRPr sz="2000">
                <a:latin typeface="+mn-lt"/>
              </a:defRPr>
            </a:lvl1pPr>
            <a:lvl2pPr>
              <a:lnSpc>
                <a:spcPct val="150000"/>
              </a:lnSpc>
              <a:defRPr sz="1600">
                <a:latin typeface="+mn-lt"/>
              </a:defRPr>
            </a:lvl2pPr>
            <a:lvl3pPr>
              <a:lnSpc>
                <a:spcPct val="150000"/>
              </a:lnSpc>
              <a:defRPr sz="1400">
                <a:latin typeface="+mn-lt"/>
              </a:defRPr>
            </a:lvl3pPr>
            <a:lvl4pPr>
              <a:lnSpc>
                <a:spcPct val="150000"/>
              </a:lnSpc>
              <a:defRPr sz="1200">
                <a:latin typeface="+mn-lt"/>
              </a:defRPr>
            </a:lvl4pPr>
            <a:lvl5pPr>
              <a:lnSpc>
                <a:spcPct val="150000"/>
              </a:lnSpc>
              <a:defRPr sz="1200">
                <a:latin typeface="+mn-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mn-lt"/>
              </a:defRPr>
            </a:lvl1pPr>
          </a:lstStyle>
          <a:p>
            <a:fld id="{F91A66E9-94DB-4796-808B-8A3CE0FBB6C5}" type="datetimeFigureOut">
              <a:rPr lang="zh-CN" altLang="en-US" smtClean="0"/>
              <a:pPr/>
              <a:t>2022/11/14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mn-lt"/>
              </a:defRPr>
            </a:lvl1pPr>
          </a:lstStyle>
          <a:p>
            <a:endParaRPr lang="zh-CN" altLang="en-US" dirty="0"/>
          </a:p>
        </p:txBody>
      </p:sp>
      <p:sp>
        <p:nvSpPr>
          <p:cNvPr id="42" name="椭圆 41">
            <a:extLst>
              <a:ext uri="{FF2B5EF4-FFF2-40B4-BE49-F238E27FC236}">
                <a16:creationId xmlns:a16="http://schemas.microsoft.com/office/drawing/2014/main" id="{D47FC7BD-A5A0-48F2-86B3-2D16EFBAC1E8}"/>
              </a:ext>
            </a:extLst>
          </p:cNvPr>
          <p:cNvSpPr/>
          <p:nvPr userDrawn="1"/>
        </p:nvSpPr>
        <p:spPr>
          <a:xfrm>
            <a:off x="434235" y="314138"/>
            <a:ext cx="792585" cy="792585"/>
          </a:xfrm>
          <a:prstGeom prst="ellipse">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lt"/>
              <a:cs typeface="+mn-ea"/>
              <a:sym typeface="+mn-lt"/>
            </a:endParaRPr>
          </a:p>
        </p:txBody>
      </p:sp>
      <p:sp>
        <p:nvSpPr>
          <p:cNvPr id="44" name="标题 1">
            <a:extLst>
              <a:ext uri="{FF2B5EF4-FFF2-40B4-BE49-F238E27FC236}">
                <a16:creationId xmlns:a16="http://schemas.microsoft.com/office/drawing/2014/main" id="{2383A863-3FB8-4D86-8004-4CC4F6D3B13D}"/>
              </a:ext>
            </a:extLst>
          </p:cNvPr>
          <p:cNvSpPr>
            <a:spLocks noGrp="1"/>
          </p:cNvSpPr>
          <p:nvPr>
            <p:ph type="title"/>
          </p:nvPr>
        </p:nvSpPr>
        <p:spPr>
          <a:xfrm>
            <a:off x="838200" y="681037"/>
            <a:ext cx="10515600" cy="792586"/>
          </a:xfrm>
          <a:prstGeom prst="rect">
            <a:avLst/>
          </a:prstGeom>
        </p:spPr>
        <p:txBody>
          <a:bodyPr/>
          <a:lstStyle>
            <a:lvl1pPr>
              <a:defRPr>
                <a:latin typeface="+mn-lt"/>
                <a:cs typeface="Arial" panose="020B0604020202020204" pitchFamily="34" charset="0"/>
              </a:defRPr>
            </a:lvl1pPr>
          </a:lstStyle>
          <a:p>
            <a:r>
              <a:rPr lang="zh-CN" altLang="en-US" dirty="0"/>
              <a:t>单击此处编辑母版标题样式</a:t>
            </a:r>
          </a:p>
        </p:txBody>
      </p:sp>
    </p:spTree>
    <p:extLst>
      <p:ext uri="{BB962C8B-B14F-4D97-AF65-F5344CB8AC3E}">
        <p14:creationId xmlns:p14="http://schemas.microsoft.com/office/powerpoint/2010/main" val="79827376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atin typeface="Arial" panose="020B0604020202020204" pitchFamily="34" charset="0"/>
                <a:cs typeface="Arial" panose="020B0604020202020204" pitchFamily="34" charset="0"/>
              </a:defRPr>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8382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F91A66E9-94DB-4796-808B-8A3CE0FBB6C5}" type="datetimeFigureOut">
              <a:rPr lang="zh-CN" altLang="en-US" smtClean="0"/>
              <a:pPr/>
              <a:t>2022/11/14</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zh-CN" altLang="en-US" dirty="0"/>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AB9546ED-7A57-4FAD-960C-25C9ACD886ED}" type="slidenum">
              <a:rPr lang="zh-CN" altLang="en-US" smtClean="0"/>
              <a:pPr/>
              <a:t>‹#›</a:t>
            </a:fld>
            <a:endParaRPr lang="zh-CN" altLang="en-US"/>
          </a:p>
        </p:txBody>
      </p:sp>
    </p:spTree>
    <p:extLst>
      <p:ext uri="{BB962C8B-B14F-4D97-AF65-F5344CB8AC3E}">
        <p14:creationId xmlns:p14="http://schemas.microsoft.com/office/powerpoint/2010/main" val="1552473337"/>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bg>
      <p:bgRef idx="1001">
        <a:schemeClr val="bg1"/>
      </p:bgRef>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35F432B-77CC-4D0D-9882-BB9B1F038BB4}"/>
              </a:ext>
            </a:extLst>
          </p:cNvPr>
          <p:cNvPicPr>
            <a:picLocks noChangeAspect="1"/>
          </p:cNvPicPr>
          <p:nvPr userDrawn="1"/>
        </p:nvPicPr>
        <p:blipFill>
          <a:blip r:embed="rId2"/>
          <a:stretch>
            <a:fillRect/>
          </a:stretch>
        </p:blipFill>
        <p:spPr>
          <a:xfrm>
            <a:off x="5733054" y="-1"/>
            <a:ext cx="6458946" cy="6858001"/>
          </a:xfrm>
          <a:prstGeom prst="rect">
            <a:avLst/>
          </a:prstGeom>
        </p:spPr>
      </p:pic>
      <p:sp>
        <p:nvSpPr>
          <p:cNvPr id="3" name="内容占位符 2"/>
          <p:cNvSpPr>
            <a:spLocks noGrp="1"/>
          </p:cNvSpPr>
          <p:nvPr>
            <p:ph sz="half" idx="1"/>
          </p:nvPr>
        </p:nvSpPr>
        <p:spPr>
          <a:xfrm>
            <a:off x="838200" y="1473622"/>
            <a:ext cx="4894854" cy="4351338"/>
          </a:xfrm>
          <a:prstGeom prst="rect">
            <a:avLst/>
          </a:prstGeom>
        </p:spPr>
        <p:txBody>
          <a:bodyPr/>
          <a:lstStyle>
            <a:lvl1pPr>
              <a:defRPr sz="20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400">
                <a:latin typeface="Arial" panose="020B0604020202020204" pitchFamily="34" charset="0"/>
                <a:cs typeface="Arial" panose="020B0604020202020204" pitchFamily="34" charset="0"/>
              </a:defRPr>
            </a:lvl3pPr>
            <a:lvl4pPr>
              <a:defRPr sz="1200">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6172200" y="1473622"/>
            <a:ext cx="5181600" cy="4351338"/>
          </a:xfrm>
          <a:prstGeom prst="rect">
            <a:avLst/>
          </a:prstGeom>
        </p:spPr>
        <p:txBody>
          <a:bodyPr/>
          <a:lstStyle>
            <a:lvl1pPr>
              <a:defRPr sz="20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400">
                <a:latin typeface="Arial" panose="020B0604020202020204" pitchFamily="34" charset="0"/>
                <a:cs typeface="Arial" panose="020B0604020202020204" pitchFamily="34" charset="0"/>
              </a:defRPr>
            </a:lvl3pPr>
            <a:lvl4pPr>
              <a:defRPr sz="1200">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F91A66E9-94DB-4796-808B-8A3CE0FBB6C5}" type="datetimeFigureOut">
              <a:rPr lang="zh-CN" altLang="en-US" smtClean="0"/>
              <a:pPr/>
              <a:t>2022/11/14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AB9546ED-7A57-4FAD-960C-25C9ACD886ED}" type="slidenum">
              <a:rPr lang="zh-CN" altLang="en-US" smtClean="0"/>
              <a:pPr/>
              <a:t>‹#›</a:t>
            </a:fld>
            <a:endParaRPr lang="zh-CN" altLang="en-US"/>
          </a:p>
        </p:txBody>
      </p:sp>
      <p:sp>
        <p:nvSpPr>
          <p:cNvPr id="15" name="椭圆 14">
            <a:extLst>
              <a:ext uri="{FF2B5EF4-FFF2-40B4-BE49-F238E27FC236}">
                <a16:creationId xmlns:a16="http://schemas.microsoft.com/office/drawing/2014/main" id="{A34F665A-433B-44F6-AC36-AAA003825BAF}"/>
              </a:ext>
            </a:extLst>
          </p:cNvPr>
          <p:cNvSpPr/>
          <p:nvPr userDrawn="1"/>
        </p:nvSpPr>
        <p:spPr>
          <a:xfrm>
            <a:off x="434235" y="314138"/>
            <a:ext cx="792585" cy="792585"/>
          </a:xfrm>
          <a:prstGeom prst="ellipse">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sym typeface="+mn-lt"/>
            </a:endParaRPr>
          </a:p>
        </p:txBody>
      </p:sp>
      <p:sp>
        <p:nvSpPr>
          <p:cNvPr id="2" name="标题 1"/>
          <p:cNvSpPr>
            <a:spLocks noGrp="1"/>
          </p:cNvSpPr>
          <p:nvPr>
            <p:ph type="title"/>
          </p:nvPr>
        </p:nvSpPr>
        <p:spPr>
          <a:xfrm>
            <a:off x="838200" y="681037"/>
            <a:ext cx="10515600" cy="792586"/>
          </a:xfrm>
          <a:prstGeom prst="rect">
            <a:avLst/>
          </a:prstGeom>
        </p:spPr>
        <p:txBody>
          <a:bodyPr/>
          <a:lstStyle>
            <a:lvl1pPr>
              <a:defRPr>
                <a:latin typeface="Arial" panose="020B0604020202020204" pitchFamily="34" charset="0"/>
                <a:cs typeface="Arial" panose="020B0604020202020204" pitchFamily="34" charset="0"/>
              </a:defRPr>
            </a:lvl1pPr>
          </a:lstStyle>
          <a:p>
            <a:r>
              <a:rPr lang="zh-CN" altLang="en-US" dirty="0"/>
              <a:t>单击此处编辑母版标题样式</a:t>
            </a:r>
          </a:p>
        </p:txBody>
      </p:sp>
    </p:spTree>
    <p:extLst>
      <p:ext uri="{BB962C8B-B14F-4D97-AF65-F5344CB8AC3E}">
        <p14:creationId xmlns:p14="http://schemas.microsoft.com/office/powerpoint/2010/main" val="415691385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bg>
      <p:bgRef idx="1001">
        <a:schemeClr val="bg1"/>
      </p:bgRef>
    </p:bg>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lvl1pPr>
              <a:defRPr sz="20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400">
                <a:latin typeface="Arial" panose="020B0604020202020204" pitchFamily="34" charset="0"/>
                <a:cs typeface="Arial" panose="020B0604020202020204" pitchFamily="34" charset="0"/>
              </a:defRPr>
            </a:lvl3pPr>
            <a:lvl4pPr>
              <a:defRPr sz="1200">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atin typeface="Arial" panose="020B0604020202020204" pitchFamily="34" charset="0"/>
                <a:cs typeface="Arial" panose="020B060402020202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lvl1pPr>
              <a:defRPr sz="2000">
                <a:latin typeface="Arial" panose="020B0604020202020204" pitchFamily="34" charset="0"/>
                <a:cs typeface="Arial" panose="020B0604020202020204" pitchFamily="34" charset="0"/>
              </a:defRPr>
            </a:lvl1pPr>
            <a:lvl2pPr>
              <a:defRPr sz="1600">
                <a:latin typeface="Arial" panose="020B0604020202020204" pitchFamily="34" charset="0"/>
                <a:cs typeface="Arial" panose="020B0604020202020204" pitchFamily="34" charset="0"/>
              </a:defRPr>
            </a:lvl2pPr>
            <a:lvl3pPr>
              <a:defRPr sz="1400">
                <a:latin typeface="Arial" panose="020B0604020202020204" pitchFamily="34" charset="0"/>
                <a:cs typeface="Arial" panose="020B0604020202020204" pitchFamily="34" charset="0"/>
              </a:defRPr>
            </a:lvl3pPr>
            <a:lvl4pPr>
              <a:defRPr sz="1200">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a:xfrm>
            <a:off x="8382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F91A66E9-94DB-4796-808B-8A3CE0FBB6C5}" type="datetimeFigureOut">
              <a:rPr lang="zh-CN" altLang="en-US" smtClean="0"/>
              <a:pPr/>
              <a:t>2022/11/14</a:t>
            </a:fld>
            <a:endParaRPr lang="zh-CN" altLang="en-US"/>
          </a:p>
        </p:txBody>
      </p:sp>
      <p:sp>
        <p:nvSpPr>
          <p:cNvPr id="8" name="页脚占位符 7"/>
          <p:cNvSpPr>
            <a:spLocks noGrp="1"/>
          </p:cNvSpPr>
          <p:nvPr>
            <p:ph type="ftr" sz="quarter" idx="11"/>
          </p:nvPr>
        </p:nvSpPr>
        <p:spPr>
          <a:xfrm>
            <a:off x="4038600" y="6356350"/>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zh-CN" altLang="en-US"/>
          </a:p>
        </p:txBody>
      </p:sp>
      <p:sp>
        <p:nvSpPr>
          <p:cNvPr id="9" name="灯片编号占位符 8"/>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AB9546ED-7A57-4FAD-960C-25C9ACD886ED}" type="slidenum">
              <a:rPr lang="zh-CN" altLang="en-US" smtClean="0"/>
              <a:pPr/>
              <a:t>‹#›</a:t>
            </a:fld>
            <a:endParaRPr lang="zh-CN" altLang="en-US"/>
          </a:p>
        </p:txBody>
      </p:sp>
      <p:sp>
        <p:nvSpPr>
          <p:cNvPr id="17" name="椭圆 16">
            <a:extLst>
              <a:ext uri="{FF2B5EF4-FFF2-40B4-BE49-F238E27FC236}">
                <a16:creationId xmlns:a16="http://schemas.microsoft.com/office/drawing/2014/main" id="{A63354D2-9DEA-46FD-B32F-3ED09C479E9A}"/>
              </a:ext>
            </a:extLst>
          </p:cNvPr>
          <p:cNvSpPr/>
          <p:nvPr userDrawn="1"/>
        </p:nvSpPr>
        <p:spPr>
          <a:xfrm>
            <a:off x="434235" y="314138"/>
            <a:ext cx="792585" cy="792585"/>
          </a:xfrm>
          <a:prstGeom prst="ellipse">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sym typeface="+mn-lt"/>
            </a:endParaRPr>
          </a:p>
        </p:txBody>
      </p:sp>
      <p:sp>
        <p:nvSpPr>
          <p:cNvPr id="18" name="标题 1">
            <a:extLst>
              <a:ext uri="{FF2B5EF4-FFF2-40B4-BE49-F238E27FC236}">
                <a16:creationId xmlns:a16="http://schemas.microsoft.com/office/drawing/2014/main" id="{06A5847A-9CE5-46D4-AE96-C13C2F4844B0}"/>
              </a:ext>
            </a:extLst>
          </p:cNvPr>
          <p:cNvSpPr>
            <a:spLocks noGrp="1"/>
          </p:cNvSpPr>
          <p:nvPr>
            <p:ph type="title"/>
          </p:nvPr>
        </p:nvSpPr>
        <p:spPr>
          <a:xfrm>
            <a:off x="838200" y="681037"/>
            <a:ext cx="10515600" cy="792586"/>
          </a:xfrm>
          <a:prstGeom prst="rect">
            <a:avLst/>
          </a:prstGeom>
        </p:spPr>
        <p:txBody>
          <a:bodyPr/>
          <a:lstStyle>
            <a:lvl1pPr>
              <a:defRPr>
                <a:latin typeface="Arial" panose="020B0604020202020204" pitchFamily="34" charset="0"/>
                <a:cs typeface="Arial" panose="020B0604020202020204" pitchFamily="34" charset="0"/>
              </a:defRPr>
            </a:lvl1pPr>
          </a:lstStyle>
          <a:p>
            <a:r>
              <a:rPr lang="zh-CN" altLang="en-US" dirty="0"/>
              <a:t>单击此处编辑母版标题样式</a:t>
            </a:r>
          </a:p>
        </p:txBody>
      </p:sp>
    </p:spTree>
    <p:extLst>
      <p:ext uri="{BB962C8B-B14F-4D97-AF65-F5344CB8AC3E}">
        <p14:creationId xmlns:p14="http://schemas.microsoft.com/office/powerpoint/2010/main" val="15400030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F91A66E9-94DB-4796-808B-8A3CE0FBB6C5}" type="datetimeFigureOut">
              <a:rPr lang="zh-CN" altLang="en-US" smtClean="0"/>
              <a:pPr/>
              <a:t>2022/11/14</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AB9546ED-7A57-4FAD-960C-25C9ACD886ED}" type="slidenum">
              <a:rPr lang="zh-CN" altLang="en-US" smtClean="0"/>
              <a:pPr/>
              <a:t>‹#›</a:t>
            </a:fld>
            <a:endParaRPr lang="zh-CN" altLang="en-US"/>
          </a:p>
        </p:txBody>
      </p:sp>
      <p:sp>
        <p:nvSpPr>
          <p:cNvPr id="13" name="椭圆 12">
            <a:extLst>
              <a:ext uri="{FF2B5EF4-FFF2-40B4-BE49-F238E27FC236}">
                <a16:creationId xmlns:a16="http://schemas.microsoft.com/office/drawing/2014/main" id="{500137D3-3062-4120-AFE2-F53914DF71AC}"/>
              </a:ext>
            </a:extLst>
          </p:cNvPr>
          <p:cNvSpPr/>
          <p:nvPr userDrawn="1"/>
        </p:nvSpPr>
        <p:spPr>
          <a:xfrm>
            <a:off x="434235" y="314138"/>
            <a:ext cx="792585" cy="792585"/>
          </a:xfrm>
          <a:prstGeom prst="ellipse">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cs typeface="Arial" panose="020B0604020202020204" pitchFamily="34" charset="0"/>
              <a:sym typeface="+mn-lt"/>
            </a:endParaRPr>
          </a:p>
        </p:txBody>
      </p:sp>
      <p:sp>
        <p:nvSpPr>
          <p:cNvPr id="14" name="标题 1">
            <a:extLst>
              <a:ext uri="{FF2B5EF4-FFF2-40B4-BE49-F238E27FC236}">
                <a16:creationId xmlns:a16="http://schemas.microsoft.com/office/drawing/2014/main" id="{8006A568-6F93-455A-84D7-CFDC23A003D9}"/>
              </a:ext>
            </a:extLst>
          </p:cNvPr>
          <p:cNvSpPr>
            <a:spLocks noGrp="1"/>
          </p:cNvSpPr>
          <p:nvPr>
            <p:ph type="title"/>
          </p:nvPr>
        </p:nvSpPr>
        <p:spPr>
          <a:xfrm>
            <a:off x="838200" y="681037"/>
            <a:ext cx="10515600" cy="792586"/>
          </a:xfrm>
          <a:prstGeom prst="rect">
            <a:avLst/>
          </a:prstGeom>
        </p:spPr>
        <p:txBody>
          <a:bodyPr/>
          <a:lstStyle>
            <a:lvl1pPr>
              <a:defRPr>
                <a:latin typeface="Arial" panose="020B0604020202020204" pitchFamily="34" charset="0"/>
                <a:cs typeface="Arial" panose="020B0604020202020204" pitchFamily="34" charset="0"/>
              </a:defRPr>
            </a:lvl1pPr>
          </a:lstStyle>
          <a:p>
            <a:r>
              <a:rPr lang="zh-CN" altLang="en-US" dirty="0"/>
              <a:t>单击此处编辑母版标题样式</a:t>
            </a:r>
          </a:p>
        </p:txBody>
      </p:sp>
    </p:spTree>
    <p:extLst>
      <p:ext uri="{BB962C8B-B14F-4D97-AF65-F5344CB8AC3E}">
        <p14:creationId xmlns:p14="http://schemas.microsoft.com/office/powerpoint/2010/main" val="447818367"/>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F91A66E9-94DB-4796-808B-8A3CE0FBB6C5}" type="datetimeFigureOut">
              <a:rPr lang="zh-CN" altLang="en-US" smtClean="0"/>
              <a:pPr/>
              <a:t>2022/11/14</a:t>
            </a:fld>
            <a:endParaRPr lang="zh-CN" altLang="en-US"/>
          </a:p>
        </p:txBody>
      </p:sp>
      <p:sp>
        <p:nvSpPr>
          <p:cNvPr id="3" name="页脚占位符 2"/>
          <p:cNvSpPr>
            <a:spLocks noGrp="1"/>
          </p:cNvSpPr>
          <p:nvPr>
            <p:ph type="ftr" sz="quarter" idx="11"/>
          </p:nvPr>
        </p:nvSpPr>
        <p:spPr>
          <a:xfrm>
            <a:off x="4038600" y="6356350"/>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zh-CN" altLang="en-US"/>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AB9546ED-7A57-4FAD-960C-25C9ACD886ED}" type="slidenum">
              <a:rPr lang="zh-CN" altLang="en-US" smtClean="0"/>
              <a:pPr/>
              <a:t>‹#›</a:t>
            </a:fld>
            <a:endParaRPr lang="zh-CN" altLang="en-US"/>
          </a:p>
        </p:txBody>
      </p:sp>
    </p:spTree>
    <p:extLst>
      <p:ext uri="{BB962C8B-B14F-4D97-AF65-F5344CB8AC3E}">
        <p14:creationId xmlns:p14="http://schemas.microsoft.com/office/powerpoint/2010/main" val="170259860"/>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atin typeface="Arial" panose="020B0604020202020204" pitchFamily="34" charset="0"/>
                <a:cs typeface="Arial" panose="020B0604020202020204" pitchFamily="34" charset="0"/>
              </a:defRPr>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a:prstGeom prst="rect">
            <a:avLst/>
          </a:prstGeom>
        </p:spPr>
        <p:txBody>
          <a:bodyPr/>
          <a:lstStyle>
            <a:lvl1pPr>
              <a:defRPr sz="3200">
                <a:latin typeface="Arial" panose="020B0604020202020204" pitchFamily="34" charset="0"/>
                <a:cs typeface="Arial" panose="020B0604020202020204" pitchFamily="34" charset="0"/>
              </a:defRPr>
            </a:lvl1pPr>
            <a:lvl2pPr>
              <a:defRPr sz="2800">
                <a:latin typeface="Arial" panose="020B0604020202020204" pitchFamily="34" charset="0"/>
                <a:cs typeface="Arial" panose="020B0604020202020204" pitchFamily="34" charset="0"/>
              </a:defRPr>
            </a:lvl2pPr>
            <a:lvl3pPr>
              <a:defRPr sz="2400">
                <a:latin typeface="Arial" panose="020B0604020202020204" pitchFamily="34" charset="0"/>
                <a:cs typeface="Arial" panose="020B0604020202020204" pitchFamily="34" charset="0"/>
              </a:defRPr>
            </a:lvl3pPr>
            <a:lvl4pPr>
              <a:defRPr sz="2000">
                <a:latin typeface="Arial" panose="020B0604020202020204" pitchFamily="34" charset="0"/>
                <a:cs typeface="Arial" panose="020B0604020202020204" pitchFamily="34" charset="0"/>
              </a:defRPr>
            </a:lvl4pPr>
            <a:lvl5pPr>
              <a:defRPr sz="2000">
                <a:latin typeface="Arial" panose="020B0604020202020204" pitchFamily="34" charset="0"/>
                <a:cs typeface="Arial" panose="020B0604020202020204" pitchFamily="34" charset="0"/>
              </a:defRPr>
            </a:lvl5pPr>
            <a:lvl6pPr>
              <a:defRPr sz="2000"/>
            </a:lvl6pPr>
            <a:lvl7pPr>
              <a:defRPr sz="2000"/>
            </a:lvl7pPr>
            <a:lvl8pPr>
              <a:defRPr sz="2000"/>
            </a:lvl8pPr>
            <a:lvl9pPr>
              <a:defRPr sz="2000"/>
            </a:lvl9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文本占位符 3"/>
          <p:cNvSpPr>
            <a:spLocks noGrp="1"/>
          </p:cNvSpPr>
          <p:nvPr>
            <p:ph type="body" sz="half" idx="2"/>
          </p:nvPr>
        </p:nvSpPr>
        <p:spPr>
          <a:xfrm>
            <a:off x="839788" y="2057400"/>
            <a:ext cx="3932237" cy="3811588"/>
          </a:xfrm>
          <a:prstGeom prst="rect">
            <a:avLst/>
          </a:prstGeom>
        </p:spPr>
        <p:txBody>
          <a:bodyPr/>
          <a:lstStyle>
            <a:lvl1pPr marL="0" indent="0">
              <a:buNone/>
              <a:defRPr sz="1600">
                <a:latin typeface="Arial" panose="020B0604020202020204" pitchFamily="34" charset="0"/>
                <a:cs typeface="Arial" panose="020B0604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a:xfrm>
            <a:off x="8382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F91A66E9-94DB-4796-808B-8A3CE0FBB6C5}" type="datetimeFigureOut">
              <a:rPr lang="zh-CN" altLang="en-US" smtClean="0"/>
              <a:pPr/>
              <a:t>2022/11/14</a:t>
            </a:fld>
            <a:endParaRPr lang="zh-CN" altLang="en-US"/>
          </a:p>
        </p:txBody>
      </p:sp>
      <p:sp>
        <p:nvSpPr>
          <p:cNvPr id="6" name="页脚占位符 5"/>
          <p:cNvSpPr>
            <a:spLocks noGrp="1"/>
          </p:cNvSpPr>
          <p:nvPr>
            <p:ph type="ftr" sz="quarter" idx="11"/>
          </p:nvPr>
        </p:nvSpPr>
        <p:spPr>
          <a:xfrm>
            <a:off x="4038600" y="6356350"/>
            <a:ext cx="4114800" cy="365125"/>
          </a:xfrm>
          <a:prstGeom prst="rect">
            <a:avLst/>
          </a:prstGeom>
        </p:spPr>
        <p:txBody>
          <a:bodyPr/>
          <a:lstStyle>
            <a:lvl1pPr>
              <a:defRPr>
                <a:latin typeface="Arial" panose="020B0604020202020204" pitchFamily="34" charset="0"/>
                <a:cs typeface="Arial" panose="020B0604020202020204" pitchFamily="34" charset="0"/>
              </a:defRPr>
            </a:lvl1pPr>
          </a:lstStyle>
          <a:p>
            <a:endParaRPr lang="zh-CN" altLang="en-US"/>
          </a:p>
        </p:txBody>
      </p:sp>
      <p:sp>
        <p:nvSpPr>
          <p:cNvPr id="7" name="灯片编号占位符 6"/>
          <p:cNvSpPr>
            <a:spLocks noGrp="1"/>
          </p:cNvSpPr>
          <p:nvPr>
            <p:ph type="sldNum" sz="quarter" idx="12"/>
          </p:nvPr>
        </p:nvSpPr>
        <p:spPr>
          <a:xfrm>
            <a:off x="8610600" y="6356350"/>
            <a:ext cx="2743200" cy="365125"/>
          </a:xfrm>
          <a:prstGeom prst="rect">
            <a:avLst/>
          </a:prstGeom>
        </p:spPr>
        <p:txBody>
          <a:bodyPr/>
          <a:lstStyle>
            <a:lvl1pPr>
              <a:defRPr>
                <a:latin typeface="Arial" panose="020B0604020202020204" pitchFamily="34" charset="0"/>
                <a:cs typeface="Arial" panose="020B0604020202020204" pitchFamily="34" charset="0"/>
              </a:defRPr>
            </a:lvl1pPr>
          </a:lstStyle>
          <a:p>
            <a:fld id="{AB9546ED-7A57-4FAD-960C-25C9ACD886ED}" type="slidenum">
              <a:rPr lang="zh-CN" altLang="en-US" smtClean="0"/>
              <a:pPr/>
              <a:t>‹#›</a:t>
            </a:fld>
            <a:endParaRPr lang="zh-CN" altLang="en-US"/>
          </a:p>
        </p:txBody>
      </p:sp>
    </p:spTree>
    <p:extLst>
      <p:ext uri="{BB962C8B-B14F-4D97-AF65-F5344CB8AC3E}">
        <p14:creationId xmlns:p14="http://schemas.microsoft.com/office/powerpoint/2010/main" val="2388365927"/>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reeform 7">
            <a:extLst>
              <a:ext uri="{FF2B5EF4-FFF2-40B4-BE49-F238E27FC236}">
                <a16:creationId xmlns:a16="http://schemas.microsoft.com/office/drawing/2014/main" id="{CEB8694A-A2BF-6446-A57D-B724D7E0F4B9}"/>
              </a:ext>
            </a:extLst>
          </p:cNvPr>
          <p:cNvSpPr/>
          <p:nvPr userDrawn="1"/>
        </p:nvSpPr>
        <p:spPr>
          <a:xfrm>
            <a:off x="0" y="1"/>
            <a:ext cx="1220756" cy="1106723"/>
          </a:xfrm>
          <a:custGeom>
            <a:avLst/>
            <a:gdLst>
              <a:gd name="connsiteX0" fmla="*/ 0 w 1220756"/>
              <a:gd name="connsiteY0" fmla="*/ 0 h 1106723"/>
              <a:gd name="connsiteX1" fmla="*/ 1220756 w 1220756"/>
              <a:gd name="connsiteY1" fmla="*/ 0 h 1106723"/>
              <a:gd name="connsiteX2" fmla="*/ 1220486 w 1220756"/>
              <a:gd name="connsiteY2" fmla="*/ 5338 h 1106723"/>
              <a:gd name="connsiteX3" fmla="*/ 0 w 1220756"/>
              <a:gd name="connsiteY3" fmla="*/ 1106723 h 1106723"/>
            </a:gdLst>
            <a:ahLst/>
            <a:cxnLst>
              <a:cxn ang="0">
                <a:pos x="connsiteX0" y="connsiteY0"/>
              </a:cxn>
              <a:cxn ang="0">
                <a:pos x="connsiteX1" y="connsiteY1"/>
              </a:cxn>
              <a:cxn ang="0">
                <a:pos x="connsiteX2" y="connsiteY2"/>
              </a:cxn>
              <a:cxn ang="0">
                <a:pos x="connsiteX3" y="connsiteY3"/>
              </a:cxn>
            </a:cxnLst>
            <a:rect l="l" t="t" r="r" b="b"/>
            <a:pathLst>
              <a:path w="1220756" h="1106723">
                <a:moveTo>
                  <a:pt x="0" y="0"/>
                </a:moveTo>
                <a:lnTo>
                  <a:pt x="1220756" y="0"/>
                </a:lnTo>
                <a:lnTo>
                  <a:pt x="1220486" y="5338"/>
                </a:lnTo>
                <a:cubicBezTo>
                  <a:pt x="1157661" y="623970"/>
                  <a:pt x="635207" y="1106723"/>
                  <a:pt x="0" y="1106723"/>
                </a:cubicBezTo>
                <a:close/>
              </a:path>
            </a:pathLst>
          </a:custGeom>
          <a:solidFill>
            <a:schemeClr val="bg1">
              <a:lumMod val="5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mn-lt"/>
              <a:cs typeface="+mn-ea"/>
              <a:sym typeface="+mn-lt"/>
            </a:endParaRPr>
          </a:p>
        </p:txBody>
      </p:sp>
      <p:sp>
        <p:nvSpPr>
          <p:cNvPr id="3" name="椭圆 41">
            <a:extLst>
              <a:ext uri="{FF2B5EF4-FFF2-40B4-BE49-F238E27FC236}">
                <a16:creationId xmlns:a16="http://schemas.microsoft.com/office/drawing/2014/main" id="{37C63F96-5E80-3C4C-A00B-C0836F2552BA}"/>
              </a:ext>
            </a:extLst>
          </p:cNvPr>
          <p:cNvSpPr/>
          <p:nvPr userDrawn="1"/>
        </p:nvSpPr>
        <p:spPr>
          <a:xfrm>
            <a:off x="434235" y="314138"/>
            <a:ext cx="792585" cy="792585"/>
          </a:xfrm>
          <a:prstGeom prst="ellipse">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lt"/>
              <a:cs typeface="+mn-ea"/>
              <a:sym typeface="+mn-lt"/>
            </a:endParaRPr>
          </a:p>
        </p:txBody>
      </p:sp>
      <p:sp>
        <p:nvSpPr>
          <p:cNvPr id="4" name="日期占位符 3">
            <a:extLst>
              <a:ext uri="{FF2B5EF4-FFF2-40B4-BE49-F238E27FC236}">
                <a16:creationId xmlns:a16="http://schemas.microsoft.com/office/drawing/2014/main" id="{68095491-DBD8-D944-9D26-6CCB20C2819E}"/>
              </a:ext>
            </a:extLst>
          </p:cNvPr>
          <p:cNvSpPr>
            <a:spLocks noGrp="1"/>
          </p:cNvSpPr>
          <p:nvPr>
            <p:ph type="dt" sz="half" idx="2"/>
          </p:nvPr>
        </p:nvSpPr>
        <p:spPr>
          <a:xfrm>
            <a:off x="838200" y="6356350"/>
            <a:ext cx="2743200" cy="365125"/>
          </a:xfrm>
          <a:prstGeom prst="rect">
            <a:avLst/>
          </a:prstGeom>
        </p:spPr>
        <p:txBody>
          <a:bodyPr/>
          <a:lstStyle>
            <a:lvl1pPr>
              <a:defRPr>
                <a:latin typeface="+mn-lt"/>
              </a:defRPr>
            </a:lvl1pPr>
          </a:lstStyle>
          <a:p>
            <a:fld id="{F91A66E9-94DB-4796-808B-8A3CE0FBB6C5}" type="datetimeFigureOut">
              <a:rPr lang="zh-CN" altLang="en-US" smtClean="0"/>
              <a:pPr/>
              <a:t>2022/11/14</a:t>
            </a:fld>
            <a:endParaRPr lang="zh-CN" altLang="en-US" dirty="0"/>
          </a:p>
        </p:txBody>
      </p:sp>
      <p:sp>
        <p:nvSpPr>
          <p:cNvPr id="5" name="页脚占位符 4">
            <a:extLst>
              <a:ext uri="{FF2B5EF4-FFF2-40B4-BE49-F238E27FC236}">
                <a16:creationId xmlns:a16="http://schemas.microsoft.com/office/drawing/2014/main" id="{43E4577C-7BB4-1D47-B5D3-B5330D36C8CE}"/>
              </a:ext>
            </a:extLst>
          </p:cNvPr>
          <p:cNvSpPr>
            <a:spLocks noGrp="1"/>
          </p:cNvSpPr>
          <p:nvPr>
            <p:ph type="ftr" sz="quarter" idx="3"/>
          </p:nvPr>
        </p:nvSpPr>
        <p:spPr>
          <a:xfrm>
            <a:off x="4038600" y="6356350"/>
            <a:ext cx="4114800" cy="365125"/>
          </a:xfrm>
          <a:prstGeom prst="rect">
            <a:avLst/>
          </a:prstGeom>
        </p:spPr>
        <p:txBody>
          <a:bodyPr/>
          <a:lstStyle>
            <a:lvl1pPr>
              <a:defRPr>
                <a:latin typeface="+mn-lt"/>
              </a:defRPr>
            </a:lvl1pPr>
          </a:lstStyle>
          <a:p>
            <a:endParaRPr lang="zh-CN" altLang="en-US" dirty="0"/>
          </a:p>
        </p:txBody>
      </p:sp>
      <p:sp>
        <p:nvSpPr>
          <p:cNvPr id="6" name="灯片编号占位符 5">
            <a:extLst>
              <a:ext uri="{FF2B5EF4-FFF2-40B4-BE49-F238E27FC236}">
                <a16:creationId xmlns:a16="http://schemas.microsoft.com/office/drawing/2014/main" id="{0F86A9E5-0C19-2F45-8B9A-75789CE6F3C5}"/>
              </a:ext>
            </a:extLst>
          </p:cNvPr>
          <p:cNvSpPr>
            <a:spLocks noGrp="1"/>
          </p:cNvSpPr>
          <p:nvPr>
            <p:ph type="sldNum" sz="quarter" idx="4"/>
          </p:nvPr>
        </p:nvSpPr>
        <p:spPr>
          <a:xfrm>
            <a:off x="8610600" y="6356350"/>
            <a:ext cx="2743200" cy="365125"/>
          </a:xfrm>
          <a:prstGeom prst="rect">
            <a:avLst/>
          </a:prstGeom>
        </p:spPr>
        <p:txBody>
          <a:bodyPr/>
          <a:lstStyle>
            <a:lvl1pPr>
              <a:defRPr>
                <a:latin typeface="+mn-lt"/>
              </a:defRPr>
            </a:lvl1pPr>
          </a:lstStyle>
          <a:p>
            <a:fld id="{AB9546ED-7A57-4FAD-960C-25C9ACD886ED}" type="slidenum">
              <a:rPr lang="zh-CN" altLang="en-US" smtClean="0"/>
              <a:pPr/>
              <a:t>‹#›</a:t>
            </a:fld>
            <a:endParaRPr lang="zh-CN" altLang="en-US"/>
          </a:p>
        </p:txBody>
      </p:sp>
    </p:spTree>
    <p:extLst>
      <p:ext uri="{BB962C8B-B14F-4D97-AF65-F5344CB8AC3E}">
        <p14:creationId xmlns:p14="http://schemas.microsoft.com/office/powerpoint/2010/main" val="41897137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zover.v@gmail.com" TargetMode="External"/><Relationship Id="rId2" Type="http://schemas.openxmlformats.org/officeDocument/2006/relationships/hyperlink" Target="mailto:gengxin.v.liu@g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hyperlink" Target="https://learnopengl-cn.readthedocs.io/zh/latest/02%20Lighting/03%20Materials/"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9"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hyperlink" Target="https://learnopengl-cn.readthedocs.io/zh/latest/02%20Lighting/05%20Light%20casters/"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learnopengl-cn.readthedocs.io/zh/latest/05%20Advanced%20Lighting/03%20Shadows/01%20Shadow%20Mapping/"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hyperlink" Target="https://learnopengl-cn.github.io/" TargetMode="External"/><Relationship Id="rId7" Type="http://schemas.openxmlformats.org/officeDocument/2006/relationships/hyperlink" Target="https://www.glfw.org/docs/latest/" TargetMode="External"/><Relationship Id="rId2" Type="http://schemas.openxmlformats.org/officeDocument/2006/relationships/hyperlink" Target="https://www.khronos.org/opengl/wiki/Rendering_Pipeline_Overview" TargetMode="External"/><Relationship Id="rId1" Type="http://schemas.openxmlformats.org/officeDocument/2006/relationships/slideLayout" Target="../slideLayouts/slideLayout2.xml"/><Relationship Id="rId6" Type="http://schemas.openxmlformats.org/officeDocument/2006/relationships/hyperlink" Target="https://glad.dav1d.de/" TargetMode="External"/><Relationship Id="rId5" Type="http://schemas.openxmlformats.org/officeDocument/2006/relationships/hyperlink" Target="http://docs.gl/" TargetMode="External"/><Relationship Id="rId10" Type="http://schemas.openxmlformats.org/officeDocument/2006/relationships/image" Target="../media/image42.png"/><Relationship Id="rId4" Type="http://schemas.openxmlformats.org/officeDocument/2006/relationships/hyperlink" Target="https://www.opengl.org/sdk/docs/man/" TargetMode="External"/><Relationship Id="rId9"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31EB8C-3436-4526-9D50-2FFB6F5128B9}"/>
              </a:ext>
            </a:extLst>
          </p:cNvPr>
          <p:cNvSpPr>
            <a:spLocks noGrp="1"/>
          </p:cNvSpPr>
          <p:nvPr>
            <p:ph type="ctrTitle"/>
          </p:nvPr>
        </p:nvSpPr>
        <p:spPr/>
        <p:txBody>
          <a:bodyPr/>
          <a:lstStyle/>
          <a:p>
            <a:r>
              <a:rPr lang="zh-CN" altLang="en-US" dirty="0"/>
              <a:t>计算机图形学</a:t>
            </a:r>
            <a:br>
              <a:rPr lang="en-US" altLang="zh-CN" dirty="0"/>
            </a:br>
            <a:r>
              <a:rPr lang="zh-CN" altLang="en-US" dirty="0"/>
              <a:t>实验</a:t>
            </a:r>
            <a:r>
              <a:rPr lang="en-US" altLang="zh-CN" dirty="0"/>
              <a:t>3.4</a:t>
            </a:r>
            <a:endParaRPr lang="zh-CN" altLang="en-US" dirty="0"/>
          </a:p>
        </p:txBody>
      </p:sp>
      <p:sp>
        <p:nvSpPr>
          <p:cNvPr id="7" name="副标题 2">
            <a:extLst>
              <a:ext uri="{FF2B5EF4-FFF2-40B4-BE49-F238E27FC236}">
                <a16:creationId xmlns:a16="http://schemas.microsoft.com/office/drawing/2014/main" id="{C05B17DA-3071-4463-A820-99685A4BF9F4}"/>
              </a:ext>
            </a:extLst>
          </p:cNvPr>
          <p:cNvSpPr txBox="1">
            <a:spLocks/>
          </p:cNvSpPr>
          <p:nvPr/>
        </p:nvSpPr>
        <p:spPr>
          <a:xfrm>
            <a:off x="1379517" y="3602038"/>
            <a:ext cx="9144000" cy="1655762"/>
          </a:xfrm>
          <a:prstGeom prst="rect">
            <a:avLst/>
          </a:prstGeom>
        </p:spPr>
        <p:txBody>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zh-CN" altLang="en-US" dirty="0"/>
              <a:t>助教：刘耿欣、孙豪文</a:t>
            </a:r>
          </a:p>
          <a:p>
            <a:r>
              <a:rPr lang="zh-CN" altLang="en-US" dirty="0"/>
              <a:t>邮箱： </a:t>
            </a:r>
            <a:r>
              <a:rPr lang="en-US" altLang="zh-CN" u="sng">
                <a:hlinkClick r:id="rId2"/>
              </a:rPr>
              <a:t>gengxin.v.liu@gmail.com</a:t>
            </a:r>
            <a:r>
              <a:rPr lang="en-US" altLang="zh-CN"/>
              <a:t>   </a:t>
            </a:r>
            <a:r>
              <a:rPr lang="en-US" altLang="zh-CN">
                <a:hlinkClick r:id="rId3"/>
              </a:rPr>
              <a:t>zover.v@gmail.com</a:t>
            </a:r>
            <a:r>
              <a:rPr lang="en-US" altLang="zh-CN"/>
              <a:t> </a:t>
            </a:r>
          </a:p>
          <a:p>
            <a:endParaRPr lang="en-US" altLang="zh-CN" dirty="0"/>
          </a:p>
          <a:p>
            <a:endParaRPr lang="zh-CN" altLang="en-US" dirty="0"/>
          </a:p>
        </p:txBody>
      </p:sp>
    </p:spTree>
    <p:extLst>
      <p:ext uri="{BB962C8B-B14F-4D97-AF65-F5344CB8AC3E}">
        <p14:creationId xmlns:p14="http://schemas.microsoft.com/office/powerpoint/2010/main" val="16095633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F3BA444-B891-4EA1-A3D1-BA00315F25FF}"/>
              </a:ext>
            </a:extLst>
          </p:cNvPr>
          <p:cNvSpPr>
            <a:spLocks noGrp="1"/>
          </p:cNvSpPr>
          <p:nvPr>
            <p:ph idx="1"/>
          </p:nvPr>
        </p:nvSpPr>
        <p:spPr/>
        <p:txBody>
          <a:bodyPr/>
          <a:lstStyle/>
          <a:p>
            <a:r>
              <a:rPr lang="en-US" altLang="zh-CN" dirty="0">
                <a:latin typeface="+mn-ea"/>
              </a:rPr>
              <a:t>Task1: </a:t>
            </a:r>
            <a:r>
              <a:rPr lang="en-US" altLang="zh-CN" dirty="0" err="1">
                <a:latin typeface="+mn-ea"/>
              </a:rPr>
              <a:t>TriMesh</a:t>
            </a:r>
            <a:r>
              <a:rPr lang="zh-CN" altLang="en-US" dirty="0">
                <a:latin typeface="+mn-ea"/>
              </a:rPr>
              <a:t>类中实现三角面片的法向量计算及顶点法向量计算</a:t>
            </a:r>
            <a:endParaRPr lang="en-US" altLang="zh-CN" dirty="0">
              <a:latin typeface="+mn-ea"/>
            </a:endParaRPr>
          </a:p>
          <a:p>
            <a:r>
              <a:rPr lang="en-US" altLang="zh-CN" dirty="0">
                <a:latin typeface="+mn-ea"/>
              </a:rPr>
              <a:t>Task2: </a:t>
            </a:r>
            <a:r>
              <a:rPr lang="en-US" altLang="zh-CN" b="1" dirty="0" err="1">
                <a:latin typeface="+mn-ea"/>
              </a:rPr>
              <a:t>fshader</a:t>
            </a:r>
            <a:r>
              <a:rPr lang="zh-CN" altLang="en-US" b="1" dirty="0">
                <a:latin typeface="+mn-ea"/>
              </a:rPr>
              <a:t>着色器</a:t>
            </a:r>
            <a:r>
              <a:rPr lang="zh-CN" altLang="en-US" dirty="0">
                <a:latin typeface="+mn-ea"/>
              </a:rPr>
              <a:t>文件中在顶点着色器中实现</a:t>
            </a:r>
            <a:r>
              <a:rPr lang="en-US" altLang="zh-CN" dirty="0" err="1">
                <a:latin typeface="+mn-ea"/>
              </a:rPr>
              <a:t>Phong</a:t>
            </a:r>
            <a:r>
              <a:rPr lang="zh-CN" altLang="en-US" dirty="0">
                <a:latin typeface="+mn-ea"/>
              </a:rPr>
              <a:t>反射模型</a:t>
            </a:r>
            <a:endParaRPr lang="en-US" altLang="zh-CN" dirty="0">
              <a:latin typeface="+mn-ea"/>
            </a:endParaRPr>
          </a:p>
          <a:p>
            <a:pPr lvl="1"/>
            <a:r>
              <a:rPr lang="zh-CN" altLang="en-US" dirty="0">
                <a:latin typeface="+mn-ea"/>
              </a:rPr>
              <a:t>环境光（已经完成）</a:t>
            </a:r>
          </a:p>
          <a:p>
            <a:pPr lvl="1"/>
            <a:r>
              <a:rPr lang="zh-CN" altLang="en-US" dirty="0">
                <a:latin typeface="+mn-ea"/>
              </a:rPr>
              <a:t>漫反射（待完成）</a:t>
            </a:r>
          </a:p>
          <a:p>
            <a:pPr lvl="1"/>
            <a:r>
              <a:rPr lang="zh-CN" altLang="en-US" dirty="0">
                <a:latin typeface="+mn-ea"/>
              </a:rPr>
              <a:t>镜面反射（待完成）</a:t>
            </a:r>
          </a:p>
          <a:p>
            <a:r>
              <a:rPr lang="en-US" altLang="zh-CN" dirty="0">
                <a:latin typeface="+mn-ea"/>
              </a:rPr>
              <a:t>Task3: </a:t>
            </a:r>
            <a:r>
              <a:rPr lang="zh-CN" altLang="en-US" dirty="0">
                <a:latin typeface="+mn-ea"/>
                <a:ea typeface="+mn-ea"/>
              </a:rPr>
              <a:t>键盘控制反射分量</a:t>
            </a:r>
            <a:endParaRPr lang="en-US" altLang="zh-CN" dirty="0">
              <a:latin typeface="+mn-ea"/>
            </a:endParaRPr>
          </a:p>
          <a:p>
            <a:r>
              <a:rPr lang="en-US" altLang="zh-CN" b="1" dirty="0">
                <a:solidFill>
                  <a:srgbClr val="FF0000"/>
                </a:solidFill>
                <a:latin typeface="+mn-ea"/>
              </a:rPr>
              <a:t>ppt</a:t>
            </a:r>
            <a:r>
              <a:rPr lang="zh-CN" altLang="en-US" b="1" dirty="0">
                <a:solidFill>
                  <a:srgbClr val="FF0000"/>
                </a:solidFill>
                <a:latin typeface="+mn-ea"/>
              </a:rPr>
              <a:t>中红色字体内容表示要操作的内容</a:t>
            </a:r>
          </a:p>
        </p:txBody>
      </p:sp>
      <p:sp>
        <p:nvSpPr>
          <p:cNvPr id="3" name="标题 2">
            <a:extLst>
              <a:ext uri="{FF2B5EF4-FFF2-40B4-BE49-F238E27FC236}">
                <a16:creationId xmlns:a16="http://schemas.microsoft.com/office/drawing/2014/main" id="{9470F22B-FA3D-4651-BF9A-BF9023341B15}"/>
              </a:ext>
            </a:extLst>
          </p:cNvPr>
          <p:cNvSpPr>
            <a:spLocks noGrp="1"/>
          </p:cNvSpPr>
          <p:nvPr>
            <p:ph type="title"/>
          </p:nvPr>
        </p:nvSpPr>
        <p:spPr/>
        <p:txBody>
          <a:bodyPr/>
          <a:lstStyle/>
          <a:p>
            <a:r>
              <a:rPr lang="zh-CN" altLang="en-US" dirty="0"/>
              <a:t>课堂练习</a:t>
            </a:r>
          </a:p>
        </p:txBody>
      </p:sp>
    </p:spTree>
    <p:extLst>
      <p:ext uri="{BB962C8B-B14F-4D97-AF65-F5344CB8AC3E}">
        <p14:creationId xmlns:p14="http://schemas.microsoft.com/office/powerpoint/2010/main" val="8517342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19EB3F3F-6F28-4EDA-A057-4F79CF8F331B}"/>
              </a:ext>
            </a:extLst>
          </p:cNvPr>
          <p:cNvSpPr>
            <a:spLocks noGrp="1"/>
          </p:cNvSpPr>
          <p:nvPr>
            <p:ph idx="1"/>
          </p:nvPr>
        </p:nvSpPr>
        <p:spPr/>
        <p:txBody>
          <a:bodyPr/>
          <a:lstStyle/>
          <a:p>
            <a:r>
              <a:rPr lang="zh-CN" altLang="en-US" dirty="0">
                <a:latin typeface="+mn-ea"/>
              </a:rPr>
              <a:t>留空代码直接执行效果，</a:t>
            </a:r>
            <a:r>
              <a:rPr lang="en-US" altLang="zh-CN" dirty="0">
                <a:latin typeface="+mn-ea"/>
              </a:rPr>
              <a:t>q a w s</a:t>
            </a:r>
            <a:r>
              <a:rPr lang="zh-CN" altLang="en-US" dirty="0">
                <a:latin typeface="+mn-ea"/>
              </a:rPr>
              <a:t>按键切换</a:t>
            </a:r>
            <a:r>
              <a:rPr lang="en-US" altLang="zh-CN" dirty="0">
                <a:latin typeface="+mn-ea"/>
              </a:rPr>
              <a:t>4</a:t>
            </a:r>
            <a:r>
              <a:rPr lang="zh-CN" altLang="en-US" dirty="0">
                <a:latin typeface="+mn-ea"/>
              </a:rPr>
              <a:t>个不同的模型</a:t>
            </a:r>
            <a:endParaRPr lang="zh-CN" altLang="en-US" b="1" dirty="0">
              <a:latin typeface="+mn-ea"/>
            </a:endParaRPr>
          </a:p>
          <a:p>
            <a:endParaRPr lang="zh-CN" altLang="en-US" dirty="0">
              <a:latin typeface="+mn-ea"/>
            </a:endParaRPr>
          </a:p>
        </p:txBody>
      </p:sp>
      <p:sp>
        <p:nvSpPr>
          <p:cNvPr id="3" name="标题 2">
            <a:extLst>
              <a:ext uri="{FF2B5EF4-FFF2-40B4-BE49-F238E27FC236}">
                <a16:creationId xmlns:a16="http://schemas.microsoft.com/office/drawing/2014/main" id="{02731AB9-9326-46C1-AE04-BCAFB496A77C}"/>
              </a:ext>
            </a:extLst>
          </p:cNvPr>
          <p:cNvSpPr>
            <a:spLocks noGrp="1"/>
          </p:cNvSpPr>
          <p:nvPr>
            <p:ph type="title"/>
          </p:nvPr>
        </p:nvSpPr>
        <p:spPr/>
        <p:txBody>
          <a:bodyPr/>
          <a:lstStyle/>
          <a:p>
            <a:r>
              <a:rPr lang="zh-CN" altLang="en-US" dirty="0"/>
              <a:t>课堂练习</a:t>
            </a:r>
          </a:p>
        </p:txBody>
      </p:sp>
      <p:pic>
        <p:nvPicPr>
          <p:cNvPr id="8" name="图片 7">
            <a:extLst>
              <a:ext uri="{FF2B5EF4-FFF2-40B4-BE49-F238E27FC236}">
                <a16:creationId xmlns:a16="http://schemas.microsoft.com/office/drawing/2014/main" id="{F4E86A4E-26F1-40CC-82E8-2DFE713C133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72752" y="2517904"/>
            <a:ext cx="2729688" cy="2865324"/>
          </a:xfrm>
          <a:prstGeom prst="rect">
            <a:avLst/>
          </a:prstGeom>
        </p:spPr>
      </p:pic>
      <p:pic>
        <p:nvPicPr>
          <p:cNvPr id="15" name="图片 14">
            <a:extLst>
              <a:ext uri="{FF2B5EF4-FFF2-40B4-BE49-F238E27FC236}">
                <a16:creationId xmlns:a16="http://schemas.microsoft.com/office/drawing/2014/main" id="{AF46F322-1114-4AB0-84B9-DCFE77C90429}"/>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3305509" y="2517554"/>
            <a:ext cx="2729686" cy="2866025"/>
          </a:xfrm>
          <a:prstGeom prst="rect">
            <a:avLst/>
          </a:prstGeom>
        </p:spPr>
      </p:pic>
      <p:pic>
        <p:nvPicPr>
          <p:cNvPr id="17" name="图片 16">
            <a:extLst>
              <a:ext uri="{FF2B5EF4-FFF2-40B4-BE49-F238E27FC236}">
                <a16:creationId xmlns:a16="http://schemas.microsoft.com/office/drawing/2014/main" id="{2FE8B111-8ED3-4497-9515-FBF815DEEEE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138265" y="2516756"/>
            <a:ext cx="2729686" cy="2867621"/>
          </a:xfrm>
          <a:prstGeom prst="rect">
            <a:avLst/>
          </a:prstGeom>
        </p:spPr>
      </p:pic>
      <p:pic>
        <p:nvPicPr>
          <p:cNvPr id="19" name="图片 18">
            <a:extLst>
              <a:ext uri="{FF2B5EF4-FFF2-40B4-BE49-F238E27FC236}">
                <a16:creationId xmlns:a16="http://schemas.microsoft.com/office/drawing/2014/main" id="{B738E708-13E1-4E45-837B-F7CF91614AF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971021" y="2516756"/>
            <a:ext cx="2729686" cy="2867621"/>
          </a:xfrm>
          <a:prstGeom prst="rect">
            <a:avLst/>
          </a:prstGeom>
        </p:spPr>
      </p:pic>
    </p:spTree>
    <p:extLst>
      <p:ext uri="{BB962C8B-B14F-4D97-AF65-F5344CB8AC3E}">
        <p14:creationId xmlns:p14="http://schemas.microsoft.com/office/powerpoint/2010/main" val="4133685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F05836-3E1C-44B6-8602-208A1DDA1CE9}"/>
              </a:ext>
            </a:extLst>
          </p:cNvPr>
          <p:cNvSpPr>
            <a:spLocks noGrp="1"/>
          </p:cNvSpPr>
          <p:nvPr>
            <p:ph type="title"/>
          </p:nvPr>
        </p:nvSpPr>
        <p:spPr/>
        <p:txBody>
          <a:bodyPr/>
          <a:lstStyle/>
          <a:p>
            <a:r>
              <a:rPr lang="en-US" altLang="zh-CN" dirty="0"/>
              <a:t>GLSL</a:t>
            </a:r>
            <a:r>
              <a:rPr lang="zh-CN" altLang="en-US" dirty="0"/>
              <a:t>基础数据类型</a:t>
            </a:r>
          </a:p>
        </p:txBody>
      </p:sp>
      <p:graphicFrame>
        <p:nvGraphicFramePr>
          <p:cNvPr id="4" name="Table 3">
            <a:extLst>
              <a:ext uri="{FF2B5EF4-FFF2-40B4-BE49-F238E27FC236}">
                <a16:creationId xmlns:a16="http://schemas.microsoft.com/office/drawing/2014/main" id="{4F742607-37DB-43FB-8346-794C14FEE245}"/>
              </a:ext>
            </a:extLst>
          </p:cNvPr>
          <p:cNvGraphicFramePr>
            <a:graphicFrameLocks noGrp="1"/>
          </p:cNvGraphicFramePr>
          <p:nvPr>
            <p:extLst>
              <p:ext uri="{D42A27DB-BD31-4B8C-83A1-F6EECF244321}">
                <p14:modId xmlns:p14="http://schemas.microsoft.com/office/powerpoint/2010/main" val="1045299993"/>
              </p:ext>
            </p:extLst>
          </p:nvPr>
        </p:nvGraphicFramePr>
        <p:xfrm>
          <a:off x="2059131" y="1966913"/>
          <a:ext cx="8073738" cy="4210050"/>
        </p:xfrm>
        <a:graphic>
          <a:graphicData uri="http://schemas.openxmlformats.org/drawingml/2006/table">
            <a:tbl>
              <a:tblPr>
                <a:tableStyleId>{5C22544A-7EE6-4342-B048-85BDC9FD1C3A}</a:tableStyleId>
              </a:tblPr>
              <a:tblGrid>
                <a:gridCol w="2247762">
                  <a:extLst>
                    <a:ext uri="{9D8B030D-6E8A-4147-A177-3AD203B41FA5}">
                      <a16:colId xmlns:a16="http://schemas.microsoft.com/office/drawing/2014/main" val="20000"/>
                    </a:ext>
                  </a:extLst>
                </a:gridCol>
                <a:gridCol w="1764598">
                  <a:extLst>
                    <a:ext uri="{9D8B030D-6E8A-4147-A177-3AD203B41FA5}">
                      <a16:colId xmlns:a16="http://schemas.microsoft.com/office/drawing/2014/main" val="20001"/>
                    </a:ext>
                  </a:extLst>
                </a:gridCol>
                <a:gridCol w="4061378">
                  <a:extLst>
                    <a:ext uri="{9D8B030D-6E8A-4147-A177-3AD203B41FA5}">
                      <a16:colId xmlns:a16="http://schemas.microsoft.com/office/drawing/2014/main" val="20002"/>
                    </a:ext>
                  </a:extLst>
                </a:gridCol>
              </a:tblGrid>
              <a:tr h="257695">
                <a:tc>
                  <a:txBody>
                    <a:bodyPr/>
                    <a:lstStyle/>
                    <a:p>
                      <a:pPr algn="ctr" fontAlgn="ctr">
                        <a:lnSpc>
                          <a:spcPct val="150000"/>
                        </a:lnSpc>
                      </a:pPr>
                      <a:r>
                        <a:rPr lang="en-US" sz="1800" b="1" u="none" strike="noStrike" dirty="0">
                          <a:effectLst/>
                          <a:latin typeface="+mn-lt"/>
                          <a:ea typeface="+mn-ea"/>
                        </a:rPr>
                        <a:t>GLSL</a:t>
                      </a:r>
                      <a:r>
                        <a:rPr lang="zh-CN" altLang="en-US" sz="1800" b="1" u="none" strike="noStrike" dirty="0">
                          <a:effectLst/>
                          <a:latin typeface="+mn-lt"/>
                          <a:ea typeface="+mn-ea"/>
                        </a:rPr>
                        <a:t>数据类型</a:t>
                      </a:r>
                      <a:endParaRPr lang="zh-CN" altLang="en-US" sz="1800" b="1" i="0" u="none" strike="noStrike" dirty="0">
                        <a:solidFill>
                          <a:srgbClr val="000000"/>
                        </a:solidFill>
                        <a:effectLst/>
                        <a:latin typeface="+mn-lt"/>
                        <a:ea typeface="+mn-ea"/>
                      </a:endParaRPr>
                    </a:p>
                  </a:txBody>
                  <a:tcPr marL="9525" marR="9525" marT="9525" marB="0" anchor="ctr">
                    <a:solidFill>
                      <a:schemeClr val="accent1">
                        <a:lumMod val="60000"/>
                        <a:lumOff val="40000"/>
                      </a:schemeClr>
                    </a:solidFill>
                  </a:tcPr>
                </a:tc>
                <a:tc>
                  <a:txBody>
                    <a:bodyPr/>
                    <a:lstStyle/>
                    <a:p>
                      <a:pPr algn="ctr" fontAlgn="ctr">
                        <a:lnSpc>
                          <a:spcPct val="150000"/>
                        </a:lnSpc>
                      </a:pPr>
                      <a:r>
                        <a:rPr lang="en-US" sz="1800" b="1" u="none" strike="noStrike" dirty="0">
                          <a:effectLst/>
                          <a:latin typeface="+mn-lt"/>
                          <a:ea typeface="+mn-ea"/>
                        </a:rPr>
                        <a:t>C</a:t>
                      </a:r>
                      <a:r>
                        <a:rPr lang="zh-CN" altLang="en-US" sz="1800" b="1" u="none" strike="noStrike" dirty="0">
                          <a:effectLst/>
                          <a:latin typeface="+mn-lt"/>
                          <a:ea typeface="+mn-ea"/>
                        </a:rPr>
                        <a:t>语言类型</a:t>
                      </a:r>
                      <a:endParaRPr lang="zh-CN" altLang="en-US" sz="1800" b="1" i="0" u="none" strike="noStrike" dirty="0">
                        <a:solidFill>
                          <a:srgbClr val="000000"/>
                        </a:solidFill>
                        <a:effectLst/>
                        <a:latin typeface="+mn-lt"/>
                        <a:ea typeface="+mn-ea"/>
                      </a:endParaRPr>
                    </a:p>
                  </a:txBody>
                  <a:tcPr marL="9525" marR="9525" marT="9525" marB="0" anchor="ctr">
                    <a:solidFill>
                      <a:schemeClr val="accent1">
                        <a:lumMod val="60000"/>
                        <a:lumOff val="40000"/>
                      </a:schemeClr>
                    </a:solidFill>
                  </a:tcPr>
                </a:tc>
                <a:tc>
                  <a:txBody>
                    <a:bodyPr/>
                    <a:lstStyle/>
                    <a:p>
                      <a:pPr algn="ctr" fontAlgn="ctr">
                        <a:lnSpc>
                          <a:spcPct val="150000"/>
                        </a:lnSpc>
                      </a:pPr>
                      <a:r>
                        <a:rPr lang="zh-CN" altLang="en-US" sz="1800" b="1" u="none" strike="noStrike" dirty="0">
                          <a:effectLst/>
                          <a:latin typeface="+mn-lt"/>
                          <a:ea typeface="+mn-ea"/>
                        </a:rPr>
                        <a:t>简要描述</a:t>
                      </a:r>
                      <a:endParaRPr lang="zh-CN" altLang="en-US" sz="1800" b="1" i="0" u="none" strike="noStrike" dirty="0">
                        <a:solidFill>
                          <a:srgbClr val="000000"/>
                        </a:solidFill>
                        <a:effectLst/>
                        <a:latin typeface="+mn-lt"/>
                        <a:ea typeface="+mn-ea"/>
                      </a:endParaRPr>
                    </a:p>
                  </a:txBody>
                  <a:tcPr marL="9525" marR="9525" marT="9525" marB="0" anchor="ctr">
                    <a:solidFill>
                      <a:schemeClr val="accent1">
                        <a:lumMod val="60000"/>
                        <a:lumOff val="40000"/>
                      </a:schemeClr>
                    </a:solidFill>
                  </a:tcPr>
                </a:tc>
                <a:extLst>
                  <a:ext uri="{0D108BD9-81ED-4DB2-BD59-A6C34878D82A}">
                    <a16:rowId xmlns:a16="http://schemas.microsoft.com/office/drawing/2014/main" val="10000"/>
                  </a:ext>
                </a:extLst>
              </a:tr>
              <a:tr h="257695">
                <a:tc>
                  <a:txBody>
                    <a:bodyPr/>
                    <a:lstStyle/>
                    <a:p>
                      <a:pPr algn="ctr" fontAlgn="ctr">
                        <a:lnSpc>
                          <a:spcPct val="150000"/>
                        </a:lnSpc>
                      </a:pPr>
                      <a:r>
                        <a:rPr lang="en-US" sz="1800" u="none" strike="noStrike" dirty="0">
                          <a:effectLst/>
                          <a:latin typeface="+mn-lt"/>
                          <a:ea typeface="+mn-ea"/>
                        </a:rPr>
                        <a:t>bool</a:t>
                      </a:r>
                      <a:endParaRPr lang="en-US" sz="1800" b="0" i="0" u="none" strike="noStrike" dirty="0">
                        <a:solidFill>
                          <a:srgbClr val="000000"/>
                        </a:solidFill>
                        <a:effectLst/>
                        <a:latin typeface="+mn-lt"/>
                        <a:ea typeface="+mn-ea"/>
                      </a:endParaRPr>
                    </a:p>
                  </a:txBody>
                  <a:tcPr marL="9525" marR="9525" marT="9525" marB="0" anchor="ctr">
                    <a:solidFill>
                      <a:schemeClr val="accent1">
                        <a:lumMod val="20000"/>
                        <a:lumOff val="80000"/>
                      </a:schemeClr>
                    </a:solidFill>
                  </a:tcPr>
                </a:tc>
                <a:tc>
                  <a:txBody>
                    <a:bodyPr/>
                    <a:lstStyle/>
                    <a:p>
                      <a:pPr algn="ctr" fontAlgn="ctr">
                        <a:lnSpc>
                          <a:spcPct val="150000"/>
                        </a:lnSpc>
                      </a:pPr>
                      <a:r>
                        <a:rPr lang="en-US" sz="1800" u="none" strike="noStrike" dirty="0">
                          <a:effectLst/>
                          <a:latin typeface="+mn-lt"/>
                          <a:ea typeface="+mn-ea"/>
                        </a:rPr>
                        <a:t>bool</a:t>
                      </a:r>
                      <a:endParaRPr lang="en-US" sz="1800" b="0" i="0" u="none" strike="noStrike" dirty="0">
                        <a:solidFill>
                          <a:srgbClr val="000000"/>
                        </a:solidFill>
                        <a:effectLst/>
                        <a:latin typeface="+mn-lt"/>
                        <a:ea typeface="+mn-ea"/>
                      </a:endParaRPr>
                    </a:p>
                  </a:txBody>
                  <a:tcPr marL="9525" marR="9525" marT="9525" marB="0" anchor="ctr">
                    <a:solidFill>
                      <a:schemeClr val="accent1">
                        <a:lumMod val="20000"/>
                        <a:lumOff val="80000"/>
                      </a:schemeClr>
                    </a:solidFill>
                  </a:tcPr>
                </a:tc>
                <a:tc>
                  <a:txBody>
                    <a:bodyPr/>
                    <a:lstStyle/>
                    <a:p>
                      <a:pPr algn="ctr" fontAlgn="ctr">
                        <a:lnSpc>
                          <a:spcPct val="150000"/>
                        </a:lnSpc>
                      </a:pPr>
                      <a:r>
                        <a:rPr lang="zh-CN" altLang="en-US" sz="1800" u="none" strike="noStrike" dirty="0">
                          <a:effectLst/>
                          <a:latin typeface="+mn-lt"/>
                          <a:ea typeface="+mn-ea"/>
                        </a:rPr>
                        <a:t>条件变量（</a:t>
                      </a:r>
                      <a:r>
                        <a:rPr lang="en-US" sz="1800" u="none" strike="noStrike" dirty="0">
                          <a:effectLst/>
                          <a:latin typeface="+mn-lt"/>
                          <a:ea typeface="+mn-ea"/>
                        </a:rPr>
                        <a:t>true/false）</a:t>
                      </a:r>
                      <a:endParaRPr lang="en-US" sz="1800" b="0" i="0" u="none" strike="noStrike" dirty="0">
                        <a:solidFill>
                          <a:srgbClr val="000000"/>
                        </a:solidFill>
                        <a:effectLst/>
                        <a:latin typeface="+mn-lt"/>
                        <a:ea typeface="+mn-ea"/>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10001"/>
                  </a:ext>
                </a:extLst>
              </a:tr>
              <a:tr h="257695">
                <a:tc>
                  <a:txBody>
                    <a:bodyPr/>
                    <a:lstStyle/>
                    <a:p>
                      <a:pPr algn="ctr" fontAlgn="ctr">
                        <a:lnSpc>
                          <a:spcPct val="150000"/>
                        </a:lnSpc>
                      </a:pPr>
                      <a:r>
                        <a:rPr lang="en-US" sz="1800" u="none" strike="noStrike" dirty="0" err="1">
                          <a:effectLst/>
                          <a:latin typeface="+mn-lt"/>
                          <a:ea typeface="+mn-ea"/>
                        </a:rPr>
                        <a:t>int</a:t>
                      </a:r>
                      <a:endParaRPr lang="en-US" sz="1800" b="0" i="0" u="none" strike="noStrike" dirty="0">
                        <a:solidFill>
                          <a:srgbClr val="000000"/>
                        </a:solidFill>
                        <a:effectLst/>
                        <a:latin typeface="+mn-lt"/>
                        <a:ea typeface="+mn-ea"/>
                      </a:endParaRPr>
                    </a:p>
                  </a:txBody>
                  <a:tcPr marL="9525" marR="9525" marT="9525" marB="0" anchor="ctr">
                    <a:solidFill>
                      <a:schemeClr val="accent1">
                        <a:lumMod val="20000"/>
                        <a:lumOff val="80000"/>
                      </a:schemeClr>
                    </a:solidFill>
                  </a:tcPr>
                </a:tc>
                <a:tc>
                  <a:txBody>
                    <a:bodyPr/>
                    <a:lstStyle/>
                    <a:p>
                      <a:pPr algn="ctr" fontAlgn="ctr">
                        <a:lnSpc>
                          <a:spcPct val="150000"/>
                        </a:lnSpc>
                      </a:pPr>
                      <a:r>
                        <a:rPr lang="en-US" sz="1800" u="none" strike="noStrike" dirty="0" err="1">
                          <a:effectLst/>
                          <a:latin typeface="+mn-lt"/>
                          <a:ea typeface="+mn-ea"/>
                        </a:rPr>
                        <a:t>int</a:t>
                      </a:r>
                      <a:endParaRPr lang="en-US" sz="1800" b="0" i="0" u="none" strike="noStrike" dirty="0">
                        <a:solidFill>
                          <a:srgbClr val="000000"/>
                        </a:solidFill>
                        <a:effectLst/>
                        <a:latin typeface="+mn-lt"/>
                        <a:ea typeface="+mn-ea"/>
                      </a:endParaRPr>
                    </a:p>
                  </a:txBody>
                  <a:tcPr marL="9525" marR="9525" marT="9525" marB="0" anchor="ctr">
                    <a:solidFill>
                      <a:schemeClr val="accent1">
                        <a:lumMod val="20000"/>
                        <a:lumOff val="80000"/>
                      </a:schemeClr>
                    </a:solidFill>
                  </a:tcPr>
                </a:tc>
                <a:tc>
                  <a:txBody>
                    <a:bodyPr/>
                    <a:lstStyle/>
                    <a:p>
                      <a:pPr algn="ctr" fontAlgn="ctr">
                        <a:lnSpc>
                          <a:spcPct val="150000"/>
                        </a:lnSpc>
                      </a:pPr>
                      <a:r>
                        <a:rPr lang="zh-CN" altLang="en-US" sz="1800" u="none" strike="noStrike" dirty="0">
                          <a:effectLst/>
                          <a:latin typeface="+mn-lt"/>
                          <a:ea typeface="+mn-ea"/>
                        </a:rPr>
                        <a:t>有符号整型变量</a:t>
                      </a:r>
                      <a:endParaRPr lang="zh-CN" altLang="en-US" sz="1800" b="0" i="0" u="none" strike="noStrike" dirty="0">
                        <a:solidFill>
                          <a:srgbClr val="000000"/>
                        </a:solidFill>
                        <a:effectLst/>
                        <a:latin typeface="+mn-lt"/>
                        <a:ea typeface="+mn-ea"/>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10002"/>
                  </a:ext>
                </a:extLst>
              </a:tr>
              <a:tr h="257695">
                <a:tc>
                  <a:txBody>
                    <a:bodyPr/>
                    <a:lstStyle/>
                    <a:p>
                      <a:pPr algn="ctr" fontAlgn="ctr">
                        <a:lnSpc>
                          <a:spcPct val="150000"/>
                        </a:lnSpc>
                      </a:pPr>
                      <a:r>
                        <a:rPr lang="en-US" sz="1800" u="none" strike="noStrike">
                          <a:effectLst/>
                          <a:latin typeface="+mn-lt"/>
                          <a:ea typeface="+mn-ea"/>
                        </a:rPr>
                        <a:t>float</a:t>
                      </a:r>
                      <a:endParaRPr lang="en-US" sz="1800" b="0" i="0" u="none" strike="noStrike">
                        <a:solidFill>
                          <a:srgbClr val="000000"/>
                        </a:solidFill>
                        <a:effectLst/>
                        <a:latin typeface="+mn-lt"/>
                        <a:ea typeface="+mn-ea"/>
                      </a:endParaRPr>
                    </a:p>
                  </a:txBody>
                  <a:tcPr marL="9525" marR="9525" marT="9525" marB="0" anchor="ctr">
                    <a:solidFill>
                      <a:schemeClr val="accent1">
                        <a:lumMod val="20000"/>
                        <a:lumOff val="80000"/>
                      </a:schemeClr>
                    </a:solidFill>
                  </a:tcPr>
                </a:tc>
                <a:tc>
                  <a:txBody>
                    <a:bodyPr/>
                    <a:lstStyle/>
                    <a:p>
                      <a:pPr algn="ctr" fontAlgn="ctr">
                        <a:lnSpc>
                          <a:spcPct val="150000"/>
                        </a:lnSpc>
                      </a:pPr>
                      <a:r>
                        <a:rPr lang="en-US" sz="1800" u="none" strike="noStrike" dirty="0">
                          <a:effectLst/>
                          <a:latin typeface="+mn-lt"/>
                          <a:ea typeface="+mn-ea"/>
                        </a:rPr>
                        <a:t>float</a:t>
                      </a:r>
                      <a:endParaRPr lang="en-US" sz="1800" b="0" i="0" u="none" strike="noStrike" dirty="0">
                        <a:solidFill>
                          <a:srgbClr val="000000"/>
                        </a:solidFill>
                        <a:effectLst/>
                        <a:latin typeface="+mn-lt"/>
                        <a:ea typeface="+mn-ea"/>
                      </a:endParaRPr>
                    </a:p>
                  </a:txBody>
                  <a:tcPr marL="9525" marR="9525" marT="9525" marB="0" anchor="ctr">
                    <a:solidFill>
                      <a:schemeClr val="accent1">
                        <a:lumMod val="20000"/>
                        <a:lumOff val="80000"/>
                      </a:schemeClr>
                    </a:solidFill>
                  </a:tcPr>
                </a:tc>
                <a:tc>
                  <a:txBody>
                    <a:bodyPr/>
                    <a:lstStyle/>
                    <a:p>
                      <a:pPr algn="ctr" fontAlgn="ctr">
                        <a:lnSpc>
                          <a:spcPct val="150000"/>
                        </a:lnSpc>
                      </a:pPr>
                      <a:r>
                        <a:rPr lang="zh-CN" altLang="en-US" sz="1800" u="none" strike="noStrike" dirty="0">
                          <a:effectLst/>
                          <a:latin typeface="+mn-lt"/>
                          <a:ea typeface="+mn-ea"/>
                        </a:rPr>
                        <a:t>单精度浮点变量</a:t>
                      </a:r>
                      <a:endParaRPr lang="zh-CN" altLang="en-US" sz="1800" b="0" i="0" u="none" strike="noStrike" dirty="0">
                        <a:solidFill>
                          <a:srgbClr val="000000"/>
                        </a:solidFill>
                        <a:effectLst/>
                        <a:latin typeface="+mn-lt"/>
                        <a:ea typeface="+mn-ea"/>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10003"/>
                  </a:ext>
                </a:extLst>
              </a:tr>
              <a:tr h="257695">
                <a:tc>
                  <a:txBody>
                    <a:bodyPr/>
                    <a:lstStyle/>
                    <a:p>
                      <a:pPr algn="ctr" fontAlgn="ctr">
                        <a:lnSpc>
                          <a:spcPct val="150000"/>
                        </a:lnSpc>
                      </a:pPr>
                      <a:r>
                        <a:rPr lang="en-US" sz="1800" u="none" strike="noStrike">
                          <a:effectLst/>
                          <a:latin typeface="+mn-lt"/>
                          <a:ea typeface="+mn-ea"/>
                        </a:rPr>
                        <a:t>vec2</a:t>
                      </a:r>
                      <a:endParaRPr lang="en-US" sz="1800" b="0" i="0" u="none" strike="noStrike">
                        <a:solidFill>
                          <a:srgbClr val="000000"/>
                        </a:solidFill>
                        <a:effectLst/>
                        <a:latin typeface="+mn-lt"/>
                        <a:ea typeface="+mn-ea"/>
                      </a:endParaRPr>
                    </a:p>
                  </a:txBody>
                  <a:tcPr marL="9525" marR="9525" marT="9525" marB="0" anchor="ctr">
                    <a:solidFill>
                      <a:schemeClr val="accent1">
                        <a:lumMod val="20000"/>
                        <a:lumOff val="80000"/>
                      </a:schemeClr>
                    </a:solidFill>
                  </a:tcPr>
                </a:tc>
                <a:tc>
                  <a:txBody>
                    <a:bodyPr/>
                    <a:lstStyle/>
                    <a:p>
                      <a:pPr algn="ctr" fontAlgn="ctr">
                        <a:lnSpc>
                          <a:spcPct val="150000"/>
                        </a:lnSpc>
                      </a:pPr>
                      <a:r>
                        <a:rPr lang="en-US" sz="1800" u="none" strike="noStrike" dirty="0">
                          <a:effectLst/>
                          <a:latin typeface="+mn-lt"/>
                          <a:ea typeface="+mn-ea"/>
                        </a:rPr>
                        <a:t>float[2]</a:t>
                      </a:r>
                      <a:endParaRPr lang="en-US" sz="1800" b="0" i="0" u="none" strike="noStrike" dirty="0">
                        <a:solidFill>
                          <a:srgbClr val="000000"/>
                        </a:solidFill>
                        <a:effectLst/>
                        <a:latin typeface="+mn-lt"/>
                        <a:ea typeface="+mn-ea"/>
                      </a:endParaRPr>
                    </a:p>
                  </a:txBody>
                  <a:tcPr marL="9525" marR="9525" marT="9525" marB="0" anchor="ctr">
                    <a:solidFill>
                      <a:schemeClr val="accent1">
                        <a:lumMod val="20000"/>
                        <a:lumOff val="80000"/>
                      </a:schemeClr>
                    </a:solidFill>
                  </a:tcPr>
                </a:tc>
                <a:tc>
                  <a:txBody>
                    <a:bodyPr/>
                    <a:lstStyle/>
                    <a:p>
                      <a:pPr algn="ctr" fontAlgn="ctr">
                        <a:lnSpc>
                          <a:spcPct val="150000"/>
                        </a:lnSpc>
                      </a:pPr>
                      <a:r>
                        <a:rPr lang="zh-CN" altLang="en-US" sz="1800" u="none" strike="noStrike" dirty="0">
                          <a:effectLst/>
                          <a:latin typeface="+mn-lt"/>
                          <a:ea typeface="+mn-ea"/>
                        </a:rPr>
                        <a:t>二元素单精度浮点数组</a:t>
                      </a:r>
                      <a:endParaRPr lang="zh-CN" altLang="en-US" sz="1800" b="0" i="0" u="none" strike="noStrike" dirty="0">
                        <a:solidFill>
                          <a:srgbClr val="000000"/>
                        </a:solidFill>
                        <a:effectLst/>
                        <a:latin typeface="+mn-lt"/>
                        <a:ea typeface="+mn-ea"/>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10004"/>
                  </a:ext>
                </a:extLst>
              </a:tr>
              <a:tr h="257695">
                <a:tc>
                  <a:txBody>
                    <a:bodyPr/>
                    <a:lstStyle/>
                    <a:p>
                      <a:pPr algn="ctr" fontAlgn="ctr">
                        <a:lnSpc>
                          <a:spcPct val="150000"/>
                        </a:lnSpc>
                      </a:pPr>
                      <a:r>
                        <a:rPr lang="en-US" sz="1800" u="none" strike="noStrike">
                          <a:effectLst/>
                          <a:latin typeface="+mn-lt"/>
                          <a:ea typeface="+mn-ea"/>
                        </a:rPr>
                        <a:t>vec3</a:t>
                      </a:r>
                      <a:endParaRPr lang="en-US" sz="1800" b="0" i="0" u="none" strike="noStrike">
                        <a:solidFill>
                          <a:srgbClr val="000000"/>
                        </a:solidFill>
                        <a:effectLst/>
                        <a:latin typeface="+mn-lt"/>
                        <a:ea typeface="+mn-ea"/>
                      </a:endParaRPr>
                    </a:p>
                  </a:txBody>
                  <a:tcPr marL="9525" marR="9525" marT="9525" marB="0" anchor="ctr">
                    <a:solidFill>
                      <a:schemeClr val="accent1">
                        <a:lumMod val="20000"/>
                        <a:lumOff val="80000"/>
                      </a:schemeClr>
                    </a:solidFill>
                  </a:tcPr>
                </a:tc>
                <a:tc>
                  <a:txBody>
                    <a:bodyPr/>
                    <a:lstStyle/>
                    <a:p>
                      <a:pPr algn="ctr" fontAlgn="ctr">
                        <a:lnSpc>
                          <a:spcPct val="150000"/>
                        </a:lnSpc>
                      </a:pPr>
                      <a:r>
                        <a:rPr lang="en-US" sz="1800" u="none" strike="noStrike" dirty="0">
                          <a:effectLst/>
                          <a:latin typeface="+mn-lt"/>
                          <a:ea typeface="+mn-ea"/>
                        </a:rPr>
                        <a:t>float[3]</a:t>
                      </a:r>
                      <a:endParaRPr lang="en-US" sz="1800" b="0" i="0" u="none" strike="noStrike" dirty="0">
                        <a:solidFill>
                          <a:srgbClr val="000000"/>
                        </a:solidFill>
                        <a:effectLst/>
                        <a:latin typeface="+mn-lt"/>
                        <a:ea typeface="+mn-ea"/>
                      </a:endParaRPr>
                    </a:p>
                  </a:txBody>
                  <a:tcPr marL="9525" marR="9525" marT="9525" marB="0" anchor="ctr">
                    <a:solidFill>
                      <a:schemeClr val="accent1">
                        <a:lumMod val="20000"/>
                        <a:lumOff val="80000"/>
                      </a:schemeClr>
                    </a:solidFill>
                  </a:tcPr>
                </a:tc>
                <a:tc>
                  <a:txBody>
                    <a:bodyPr/>
                    <a:lstStyle/>
                    <a:p>
                      <a:pPr algn="ctr" fontAlgn="ctr">
                        <a:lnSpc>
                          <a:spcPct val="150000"/>
                        </a:lnSpc>
                      </a:pPr>
                      <a:r>
                        <a:rPr lang="zh-CN" altLang="en-US" sz="1800" u="none" strike="noStrike" dirty="0">
                          <a:effectLst/>
                          <a:latin typeface="+mn-lt"/>
                          <a:ea typeface="+mn-ea"/>
                        </a:rPr>
                        <a:t>三元素单精度浮点数组</a:t>
                      </a:r>
                      <a:endParaRPr lang="zh-CN" altLang="en-US" sz="1800" b="0" i="0" u="none" strike="noStrike" dirty="0">
                        <a:solidFill>
                          <a:srgbClr val="000000"/>
                        </a:solidFill>
                        <a:effectLst/>
                        <a:latin typeface="+mn-lt"/>
                        <a:ea typeface="+mn-ea"/>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10005"/>
                  </a:ext>
                </a:extLst>
              </a:tr>
              <a:tr h="257695">
                <a:tc>
                  <a:txBody>
                    <a:bodyPr/>
                    <a:lstStyle/>
                    <a:p>
                      <a:pPr algn="ctr" fontAlgn="ctr">
                        <a:lnSpc>
                          <a:spcPct val="150000"/>
                        </a:lnSpc>
                      </a:pPr>
                      <a:r>
                        <a:rPr lang="en-US" sz="1800" u="none" strike="noStrike">
                          <a:effectLst/>
                          <a:latin typeface="+mn-lt"/>
                          <a:ea typeface="+mn-ea"/>
                        </a:rPr>
                        <a:t>vec4</a:t>
                      </a:r>
                      <a:endParaRPr lang="en-US" sz="1800" b="0" i="0" u="none" strike="noStrike">
                        <a:solidFill>
                          <a:srgbClr val="000000"/>
                        </a:solidFill>
                        <a:effectLst/>
                        <a:latin typeface="+mn-lt"/>
                        <a:ea typeface="+mn-ea"/>
                      </a:endParaRPr>
                    </a:p>
                  </a:txBody>
                  <a:tcPr marL="9525" marR="9525" marT="9525" marB="0" anchor="ctr">
                    <a:solidFill>
                      <a:schemeClr val="accent1">
                        <a:lumMod val="20000"/>
                        <a:lumOff val="80000"/>
                      </a:schemeClr>
                    </a:solidFill>
                  </a:tcPr>
                </a:tc>
                <a:tc>
                  <a:txBody>
                    <a:bodyPr/>
                    <a:lstStyle/>
                    <a:p>
                      <a:pPr algn="ctr" fontAlgn="ctr">
                        <a:lnSpc>
                          <a:spcPct val="150000"/>
                        </a:lnSpc>
                      </a:pPr>
                      <a:r>
                        <a:rPr lang="en-US" sz="1800" u="none" strike="noStrike" dirty="0">
                          <a:effectLst/>
                          <a:latin typeface="+mn-lt"/>
                          <a:ea typeface="+mn-ea"/>
                        </a:rPr>
                        <a:t>float[4]</a:t>
                      </a:r>
                      <a:endParaRPr lang="en-US" sz="1800" b="0" i="0" u="none" strike="noStrike" dirty="0">
                        <a:solidFill>
                          <a:srgbClr val="000000"/>
                        </a:solidFill>
                        <a:effectLst/>
                        <a:latin typeface="+mn-lt"/>
                        <a:ea typeface="+mn-ea"/>
                      </a:endParaRPr>
                    </a:p>
                  </a:txBody>
                  <a:tcPr marL="9525" marR="9525" marT="9525" marB="0" anchor="ctr">
                    <a:solidFill>
                      <a:schemeClr val="accent1">
                        <a:lumMod val="20000"/>
                        <a:lumOff val="80000"/>
                      </a:schemeClr>
                    </a:solidFill>
                  </a:tcPr>
                </a:tc>
                <a:tc>
                  <a:txBody>
                    <a:bodyPr/>
                    <a:lstStyle/>
                    <a:p>
                      <a:pPr algn="ctr" fontAlgn="ctr">
                        <a:lnSpc>
                          <a:spcPct val="150000"/>
                        </a:lnSpc>
                      </a:pPr>
                      <a:r>
                        <a:rPr lang="zh-CN" altLang="en-US" sz="1800" u="none" strike="noStrike" dirty="0">
                          <a:effectLst/>
                          <a:latin typeface="+mn-lt"/>
                          <a:ea typeface="+mn-ea"/>
                        </a:rPr>
                        <a:t>四元素单精度浮点数组</a:t>
                      </a:r>
                      <a:endParaRPr lang="zh-CN" altLang="en-US" sz="1800" b="0" i="0" u="none" strike="noStrike" dirty="0">
                        <a:solidFill>
                          <a:srgbClr val="000000"/>
                        </a:solidFill>
                        <a:effectLst/>
                        <a:latin typeface="+mn-lt"/>
                        <a:ea typeface="+mn-ea"/>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10006"/>
                  </a:ext>
                </a:extLst>
              </a:tr>
              <a:tr h="257695">
                <a:tc>
                  <a:txBody>
                    <a:bodyPr/>
                    <a:lstStyle/>
                    <a:p>
                      <a:pPr algn="ctr" fontAlgn="ctr">
                        <a:lnSpc>
                          <a:spcPct val="150000"/>
                        </a:lnSpc>
                      </a:pPr>
                      <a:r>
                        <a:rPr lang="en-US" sz="1800" u="none" strike="noStrike">
                          <a:effectLst/>
                          <a:latin typeface="+mn-lt"/>
                          <a:ea typeface="+mn-ea"/>
                        </a:rPr>
                        <a:t>mat2</a:t>
                      </a:r>
                      <a:endParaRPr lang="en-US" sz="1800" b="0" i="0" u="none" strike="noStrike">
                        <a:solidFill>
                          <a:srgbClr val="000000"/>
                        </a:solidFill>
                        <a:effectLst/>
                        <a:latin typeface="+mn-lt"/>
                        <a:ea typeface="+mn-ea"/>
                      </a:endParaRPr>
                    </a:p>
                  </a:txBody>
                  <a:tcPr marL="9525" marR="9525" marT="9525" marB="0" anchor="ctr">
                    <a:solidFill>
                      <a:schemeClr val="accent1">
                        <a:lumMod val="20000"/>
                        <a:lumOff val="80000"/>
                      </a:schemeClr>
                    </a:solidFill>
                  </a:tcPr>
                </a:tc>
                <a:tc>
                  <a:txBody>
                    <a:bodyPr/>
                    <a:lstStyle/>
                    <a:p>
                      <a:pPr algn="ctr" fontAlgn="ctr">
                        <a:lnSpc>
                          <a:spcPct val="150000"/>
                        </a:lnSpc>
                      </a:pPr>
                      <a:r>
                        <a:rPr lang="en-US" sz="1800" u="none" strike="noStrike" dirty="0">
                          <a:effectLst/>
                          <a:latin typeface="+mn-lt"/>
                          <a:ea typeface="+mn-ea"/>
                        </a:rPr>
                        <a:t>float[4]</a:t>
                      </a:r>
                      <a:endParaRPr lang="en-US" sz="1800" b="0" i="0" u="none" strike="noStrike" dirty="0">
                        <a:solidFill>
                          <a:srgbClr val="000000"/>
                        </a:solidFill>
                        <a:effectLst/>
                        <a:latin typeface="+mn-lt"/>
                        <a:ea typeface="+mn-ea"/>
                      </a:endParaRPr>
                    </a:p>
                  </a:txBody>
                  <a:tcPr marL="9525" marR="9525" marT="9525" marB="0" anchor="ctr">
                    <a:solidFill>
                      <a:schemeClr val="accent1">
                        <a:lumMod val="20000"/>
                        <a:lumOff val="80000"/>
                      </a:schemeClr>
                    </a:solidFill>
                  </a:tcPr>
                </a:tc>
                <a:tc>
                  <a:txBody>
                    <a:bodyPr/>
                    <a:lstStyle/>
                    <a:p>
                      <a:pPr algn="ctr" fontAlgn="ctr">
                        <a:lnSpc>
                          <a:spcPct val="150000"/>
                        </a:lnSpc>
                      </a:pPr>
                      <a:r>
                        <a:rPr lang="en-US" altLang="zh-CN" sz="1800" u="none" strike="noStrike" dirty="0">
                          <a:effectLst/>
                          <a:latin typeface="+mn-lt"/>
                          <a:ea typeface="+mn-ea"/>
                        </a:rPr>
                        <a:t>2*2</a:t>
                      </a:r>
                      <a:r>
                        <a:rPr lang="zh-CN" altLang="en-US" sz="1800" u="none" strike="noStrike" dirty="0">
                          <a:effectLst/>
                          <a:latin typeface="+mn-lt"/>
                          <a:ea typeface="+mn-ea"/>
                        </a:rPr>
                        <a:t>矩阵单精度浮点数组</a:t>
                      </a:r>
                      <a:endParaRPr lang="zh-CN" altLang="en-US" sz="1800" b="0" i="0" u="none" strike="noStrike" dirty="0">
                        <a:solidFill>
                          <a:srgbClr val="000000"/>
                        </a:solidFill>
                        <a:effectLst/>
                        <a:latin typeface="+mn-lt"/>
                        <a:ea typeface="+mn-ea"/>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10007"/>
                  </a:ext>
                </a:extLst>
              </a:tr>
              <a:tr h="257695">
                <a:tc>
                  <a:txBody>
                    <a:bodyPr/>
                    <a:lstStyle/>
                    <a:p>
                      <a:pPr algn="ctr" fontAlgn="ctr">
                        <a:lnSpc>
                          <a:spcPct val="150000"/>
                        </a:lnSpc>
                      </a:pPr>
                      <a:r>
                        <a:rPr lang="en-US" sz="1800" u="none" strike="noStrike">
                          <a:effectLst/>
                          <a:latin typeface="+mn-lt"/>
                          <a:ea typeface="+mn-ea"/>
                        </a:rPr>
                        <a:t>mat3</a:t>
                      </a:r>
                      <a:endParaRPr lang="en-US" sz="1800" b="0" i="0" u="none" strike="noStrike">
                        <a:solidFill>
                          <a:srgbClr val="000000"/>
                        </a:solidFill>
                        <a:effectLst/>
                        <a:latin typeface="+mn-lt"/>
                        <a:ea typeface="+mn-ea"/>
                      </a:endParaRPr>
                    </a:p>
                  </a:txBody>
                  <a:tcPr marL="9525" marR="9525" marT="9525" marB="0" anchor="ctr">
                    <a:solidFill>
                      <a:schemeClr val="accent1">
                        <a:lumMod val="20000"/>
                        <a:lumOff val="80000"/>
                      </a:schemeClr>
                    </a:solidFill>
                  </a:tcPr>
                </a:tc>
                <a:tc>
                  <a:txBody>
                    <a:bodyPr/>
                    <a:lstStyle/>
                    <a:p>
                      <a:pPr algn="ctr" fontAlgn="ctr">
                        <a:lnSpc>
                          <a:spcPct val="150000"/>
                        </a:lnSpc>
                      </a:pPr>
                      <a:r>
                        <a:rPr lang="en-US" sz="1800" u="none" strike="noStrike" dirty="0">
                          <a:effectLst/>
                          <a:latin typeface="+mn-lt"/>
                          <a:ea typeface="+mn-ea"/>
                        </a:rPr>
                        <a:t>float[9]</a:t>
                      </a:r>
                      <a:endParaRPr lang="en-US" sz="1800" b="0" i="0" u="none" strike="noStrike" dirty="0">
                        <a:solidFill>
                          <a:srgbClr val="000000"/>
                        </a:solidFill>
                        <a:effectLst/>
                        <a:latin typeface="+mn-lt"/>
                        <a:ea typeface="+mn-ea"/>
                      </a:endParaRPr>
                    </a:p>
                  </a:txBody>
                  <a:tcPr marL="9525" marR="9525" marT="9525" marB="0" anchor="ctr">
                    <a:solidFill>
                      <a:schemeClr val="accent1">
                        <a:lumMod val="20000"/>
                        <a:lumOff val="80000"/>
                      </a:schemeClr>
                    </a:solidFill>
                  </a:tcPr>
                </a:tc>
                <a:tc>
                  <a:txBody>
                    <a:bodyPr/>
                    <a:lstStyle/>
                    <a:p>
                      <a:pPr algn="ctr" fontAlgn="ctr">
                        <a:lnSpc>
                          <a:spcPct val="150000"/>
                        </a:lnSpc>
                      </a:pPr>
                      <a:r>
                        <a:rPr lang="en-US" altLang="zh-CN" sz="1800" u="none" strike="noStrike" dirty="0">
                          <a:effectLst/>
                          <a:latin typeface="+mn-lt"/>
                          <a:ea typeface="+mn-ea"/>
                        </a:rPr>
                        <a:t>3*3</a:t>
                      </a:r>
                      <a:r>
                        <a:rPr lang="zh-CN" altLang="en-US" sz="1800" u="none" strike="noStrike" dirty="0">
                          <a:effectLst/>
                          <a:latin typeface="+mn-lt"/>
                          <a:ea typeface="+mn-ea"/>
                        </a:rPr>
                        <a:t>矩阵单精度浮点数组</a:t>
                      </a:r>
                      <a:endParaRPr lang="zh-CN" altLang="en-US" sz="1800" b="0" i="0" u="none" strike="noStrike" dirty="0">
                        <a:solidFill>
                          <a:srgbClr val="000000"/>
                        </a:solidFill>
                        <a:effectLst/>
                        <a:latin typeface="+mn-lt"/>
                        <a:ea typeface="+mn-ea"/>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10008"/>
                  </a:ext>
                </a:extLst>
              </a:tr>
              <a:tr h="257695">
                <a:tc>
                  <a:txBody>
                    <a:bodyPr/>
                    <a:lstStyle/>
                    <a:p>
                      <a:pPr algn="ctr" fontAlgn="ctr">
                        <a:lnSpc>
                          <a:spcPct val="150000"/>
                        </a:lnSpc>
                      </a:pPr>
                      <a:r>
                        <a:rPr lang="en-US" sz="1800" u="none" strike="noStrike" dirty="0">
                          <a:effectLst/>
                          <a:latin typeface="+mn-lt"/>
                          <a:ea typeface="+mn-ea"/>
                        </a:rPr>
                        <a:t>mat4</a:t>
                      </a:r>
                      <a:endParaRPr lang="en-US" sz="1800" b="0" i="0" u="none" strike="noStrike" dirty="0">
                        <a:solidFill>
                          <a:srgbClr val="000000"/>
                        </a:solidFill>
                        <a:effectLst/>
                        <a:latin typeface="+mn-lt"/>
                        <a:ea typeface="+mn-ea"/>
                      </a:endParaRPr>
                    </a:p>
                  </a:txBody>
                  <a:tcPr marL="9525" marR="9525" marT="9525" marB="0" anchor="ctr">
                    <a:solidFill>
                      <a:schemeClr val="accent1">
                        <a:lumMod val="20000"/>
                        <a:lumOff val="80000"/>
                      </a:schemeClr>
                    </a:solidFill>
                  </a:tcPr>
                </a:tc>
                <a:tc>
                  <a:txBody>
                    <a:bodyPr/>
                    <a:lstStyle/>
                    <a:p>
                      <a:pPr algn="ctr" fontAlgn="ctr">
                        <a:lnSpc>
                          <a:spcPct val="150000"/>
                        </a:lnSpc>
                      </a:pPr>
                      <a:r>
                        <a:rPr lang="en-US" sz="1800" u="none" strike="noStrike" dirty="0">
                          <a:effectLst/>
                          <a:latin typeface="+mn-lt"/>
                          <a:ea typeface="+mn-ea"/>
                        </a:rPr>
                        <a:t>float[16]</a:t>
                      </a:r>
                      <a:endParaRPr lang="en-US" sz="1800" b="0" i="0" u="none" strike="noStrike" dirty="0">
                        <a:solidFill>
                          <a:srgbClr val="000000"/>
                        </a:solidFill>
                        <a:effectLst/>
                        <a:latin typeface="+mn-lt"/>
                        <a:ea typeface="+mn-ea"/>
                      </a:endParaRPr>
                    </a:p>
                  </a:txBody>
                  <a:tcPr marL="9525" marR="9525" marT="9525" marB="0" anchor="ctr">
                    <a:solidFill>
                      <a:schemeClr val="accent1">
                        <a:lumMod val="20000"/>
                        <a:lumOff val="80000"/>
                      </a:schemeClr>
                    </a:solidFill>
                  </a:tcPr>
                </a:tc>
                <a:tc>
                  <a:txBody>
                    <a:bodyPr/>
                    <a:lstStyle/>
                    <a:p>
                      <a:pPr algn="ctr" fontAlgn="ctr">
                        <a:lnSpc>
                          <a:spcPct val="150000"/>
                        </a:lnSpc>
                      </a:pPr>
                      <a:r>
                        <a:rPr lang="en-US" altLang="zh-CN" sz="1800" u="none" strike="noStrike" dirty="0">
                          <a:effectLst/>
                          <a:latin typeface="+mn-lt"/>
                          <a:ea typeface="+mn-ea"/>
                        </a:rPr>
                        <a:t>4*4</a:t>
                      </a:r>
                      <a:r>
                        <a:rPr lang="zh-CN" altLang="en-US" sz="1800" u="none" strike="noStrike" dirty="0">
                          <a:effectLst/>
                          <a:latin typeface="+mn-lt"/>
                          <a:ea typeface="+mn-ea"/>
                        </a:rPr>
                        <a:t>矩阵单精度浮点数组</a:t>
                      </a:r>
                      <a:endParaRPr lang="zh-CN" altLang="en-US" sz="1800" b="0" i="0" u="none" strike="noStrike" dirty="0">
                        <a:solidFill>
                          <a:srgbClr val="000000"/>
                        </a:solidFill>
                        <a:effectLst/>
                        <a:latin typeface="+mn-lt"/>
                        <a:ea typeface="+mn-ea"/>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8373127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A7F05836-3E1C-44B6-8602-208A1DDA1CE9}"/>
              </a:ext>
            </a:extLst>
          </p:cNvPr>
          <p:cNvSpPr>
            <a:spLocks noGrp="1"/>
          </p:cNvSpPr>
          <p:nvPr>
            <p:ph type="title"/>
          </p:nvPr>
        </p:nvSpPr>
        <p:spPr/>
        <p:txBody>
          <a:bodyPr/>
          <a:lstStyle/>
          <a:p>
            <a:r>
              <a:rPr lang="en-US" altLang="zh-CN" dirty="0"/>
              <a:t>GLSL</a:t>
            </a:r>
            <a:r>
              <a:rPr lang="zh-CN" altLang="en-US" dirty="0"/>
              <a:t>内置函数</a:t>
            </a:r>
          </a:p>
        </p:txBody>
      </p:sp>
      <p:graphicFrame>
        <p:nvGraphicFramePr>
          <p:cNvPr id="2" name="Table 3">
            <a:extLst>
              <a:ext uri="{FF2B5EF4-FFF2-40B4-BE49-F238E27FC236}">
                <a16:creationId xmlns:a16="http://schemas.microsoft.com/office/drawing/2014/main" id="{F407612D-3028-4DC4-AFEC-9EC24952CD3F}"/>
              </a:ext>
            </a:extLst>
          </p:cNvPr>
          <p:cNvGraphicFramePr>
            <a:graphicFrameLocks noGrp="1"/>
          </p:cNvGraphicFramePr>
          <p:nvPr>
            <p:extLst>
              <p:ext uri="{D42A27DB-BD31-4B8C-83A1-F6EECF244321}">
                <p14:modId xmlns:p14="http://schemas.microsoft.com/office/powerpoint/2010/main" val="1334239171"/>
              </p:ext>
            </p:extLst>
          </p:nvPr>
        </p:nvGraphicFramePr>
        <p:xfrm>
          <a:off x="281292" y="2866417"/>
          <a:ext cx="11629416" cy="3789045"/>
        </p:xfrm>
        <a:graphic>
          <a:graphicData uri="http://schemas.openxmlformats.org/drawingml/2006/table">
            <a:tbl>
              <a:tblPr>
                <a:tableStyleId>{5C22544A-7EE6-4342-B048-85BDC9FD1C3A}</a:tableStyleId>
              </a:tblPr>
              <a:tblGrid>
                <a:gridCol w="5225352">
                  <a:extLst>
                    <a:ext uri="{9D8B030D-6E8A-4147-A177-3AD203B41FA5}">
                      <a16:colId xmlns:a16="http://schemas.microsoft.com/office/drawing/2014/main" val="20000"/>
                    </a:ext>
                  </a:extLst>
                </a:gridCol>
                <a:gridCol w="6404064">
                  <a:extLst>
                    <a:ext uri="{9D8B030D-6E8A-4147-A177-3AD203B41FA5}">
                      <a16:colId xmlns:a16="http://schemas.microsoft.com/office/drawing/2014/main" val="20001"/>
                    </a:ext>
                  </a:extLst>
                </a:gridCol>
              </a:tblGrid>
              <a:tr h="257695">
                <a:tc>
                  <a:txBody>
                    <a:bodyPr/>
                    <a:lstStyle/>
                    <a:p>
                      <a:pPr algn="ctr" fontAlgn="ctr">
                        <a:lnSpc>
                          <a:spcPct val="150000"/>
                        </a:lnSpc>
                      </a:pPr>
                      <a:r>
                        <a:rPr lang="zh-CN" altLang="en-US" sz="1800" b="1" i="0" u="none" strike="noStrike" dirty="0">
                          <a:solidFill>
                            <a:srgbClr val="000000"/>
                          </a:solidFill>
                          <a:effectLst/>
                          <a:latin typeface="+mn-lt"/>
                          <a:ea typeface="+mn-ea"/>
                        </a:rPr>
                        <a:t>向量操作函数</a:t>
                      </a:r>
                      <a:r>
                        <a:rPr lang="en-US" altLang="zh-CN" sz="1800" b="1" i="0" u="none" strike="noStrike" dirty="0">
                          <a:solidFill>
                            <a:srgbClr val="000000"/>
                          </a:solidFill>
                          <a:effectLst/>
                          <a:latin typeface="+mn-lt"/>
                          <a:ea typeface="+mn-ea"/>
                        </a:rPr>
                        <a:t>`</a:t>
                      </a:r>
                      <a:endParaRPr lang="zh-CN" altLang="en-US" sz="1800" b="1" i="0" u="none" strike="noStrike" dirty="0">
                        <a:solidFill>
                          <a:srgbClr val="000000"/>
                        </a:solidFill>
                        <a:effectLst/>
                        <a:latin typeface="+mn-lt"/>
                        <a:ea typeface="+mn-ea"/>
                      </a:endParaRPr>
                    </a:p>
                  </a:txBody>
                  <a:tcPr marL="9525" marR="9525" marT="9525" marB="0" anchor="ctr">
                    <a:solidFill>
                      <a:schemeClr val="accent1">
                        <a:lumMod val="60000"/>
                        <a:lumOff val="40000"/>
                      </a:schemeClr>
                    </a:solidFill>
                  </a:tcPr>
                </a:tc>
                <a:tc>
                  <a:txBody>
                    <a:bodyPr/>
                    <a:lstStyle/>
                    <a:p>
                      <a:pPr algn="ctr" fontAlgn="ctr">
                        <a:lnSpc>
                          <a:spcPct val="150000"/>
                        </a:lnSpc>
                      </a:pPr>
                      <a:r>
                        <a:rPr lang="zh-CN" altLang="en-US" sz="1800" b="1" i="0" u="none" strike="noStrike" dirty="0">
                          <a:solidFill>
                            <a:srgbClr val="000000"/>
                          </a:solidFill>
                          <a:effectLst/>
                          <a:latin typeface="+mn-lt"/>
                          <a:ea typeface="+mn-ea"/>
                        </a:rPr>
                        <a:t>简要描述</a:t>
                      </a:r>
                    </a:p>
                  </a:txBody>
                  <a:tcPr marL="9525" marR="9525" marT="9525" marB="0" anchor="ctr">
                    <a:solidFill>
                      <a:schemeClr val="accent1">
                        <a:lumMod val="60000"/>
                        <a:lumOff val="40000"/>
                      </a:schemeClr>
                    </a:solidFill>
                  </a:tcPr>
                </a:tc>
                <a:extLst>
                  <a:ext uri="{0D108BD9-81ED-4DB2-BD59-A6C34878D82A}">
                    <a16:rowId xmlns:a16="http://schemas.microsoft.com/office/drawing/2014/main" val="10000"/>
                  </a:ext>
                </a:extLst>
              </a:tr>
              <a:tr h="257695">
                <a:tc>
                  <a:txBody>
                    <a:bodyPr/>
                    <a:lstStyle/>
                    <a:p>
                      <a:pPr algn="ctr" fontAlgn="ctr">
                        <a:lnSpc>
                          <a:spcPct val="150000"/>
                        </a:lnSpc>
                      </a:pPr>
                      <a:r>
                        <a:rPr lang="en-US" sz="1800" b="0" i="0" u="none" strike="noStrike" dirty="0">
                          <a:solidFill>
                            <a:srgbClr val="000000"/>
                          </a:solidFill>
                          <a:effectLst/>
                          <a:latin typeface="Arial (正文)"/>
                          <a:ea typeface="+mn-ea"/>
                        </a:rPr>
                        <a:t>float</a:t>
                      </a:r>
                      <a:r>
                        <a:rPr lang="en-US" sz="1800" b="0" i="0" u="none" strike="noStrike" baseline="0" dirty="0">
                          <a:solidFill>
                            <a:srgbClr val="000000"/>
                          </a:solidFill>
                          <a:effectLst/>
                          <a:latin typeface="Arial (正文)"/>
                          <a:ea typeface="+mn-ea"/>
                        </a:rPr>
                        <a:t> </a:t>
                      </a:r>
                      <a:r>
                        <a:rPr lang="en-US" sz="1800" b="1" i="1" u="none" strike="noStrike" kern="1200" dirty="0">
                          <a:solidFill>
                            <a:srgbClr val="000000"/>
                          </a:solidFill>
                          <a:effectLst/>
                          <a:latin typeface="Arial (正文)"/>
                          <a:ea typeface="+mn-ea"/>
                          <a:cs typeface="+mn-cs"/>
                        </a:rPr>
                        <a:t>length</a:t>
                      </a:r>
                      <a:r>
                        <a:rPr lang="en-US" sz="1800" b="0" i="0" u="none" strike="noStrike" baseline="0" dirty="0">
                          <a:solidFill>
                            <a:srgbClr val="000000"/>
                          </a:solidFill>
                          <a:effectLst/>
                          <a:latin typeface="Arial (正文)"/>
                          <a:ea typeface="+mn-ea"/>
                        </a:rPr>
                        <a:t>(TYPE x)</a:t>
                      </a:r>
                      <a:endParaRPr lang="en-US" sz="1800" b="0" i="0" u="none" strike="noStrike" dirty="0">
                        <a:solidFill>
                          <a:srgbClr val="000000"/>
                        </a:solidFill>
                        <a:effectLst/>
                        <a:latin typeface="Arial (正文)"/>
                        <a:ea typeface="+mn-ea"/>
                      </a:endParaRPr>
                    </a:p>
                  </a:txBody>
                  <a:tcPr marL="9525" marR="9525" marT="9525" marB="0" anchor="ctr">
                    <a:solidFill>
                      <a:schemeClr val="accent1">
                        <a:lumMod val="20000"/>
                        <a:lumOff val="80000"/>
                      </a:schemeClr>
                    </a:solidFill>
                  </a:tcPr>
                </a:tc>
                <a:tc>
                  <a:txBody>
                    <a:bodyPr/>
                    <a:lstStyle/>
                    <a:p>
                      <a:pPr algn="ctr" fontAlgn="ctr">
                        <a:lnSpc>
                          <a:spcPct val="150000"/>
                        </a:lnSpc>
                      </a:pPr>
                      <a:r>
                        <a:rPr lang="zh-CN" altLang="en-US" sz="1800" b="0" i="0" u="none" strike="noStrike" dirty="0">
                          <a:solidFill>
                            <a:srgbClr val="000000"/>
                          </a:solidFill>
                          <a:effectLst/>
                          <a:latin typeface="+mn-lt"/>
                          <a:ea typeface="+mn-ea"/>
                        </a:rPr>
                        <a:t>向量</a:t>
                      </a:r>
                      <a:r>
                        <a:rPr lang="en-US" altLang="zh-CN" sz="1800" b="0" i="0" u="none" strike="noStrike" dirty="0">
                          <a:solidFill>
                            <a:srgbClr val="000000"/>
                          </a:solidFill>
                          <a:effectLst/>
                          <a:latin typeface="+mn-lt"/>
                          <a:ea typeface="+mn-ea"/>
                        </a:rPr>
                        <a:t>x</a:t>
                      </a:r>
                      <a:r>
                        <a:rPr lang="zh-CN" altLang="en-US" sz="1800" b="0" i="0" u="none" strike="noStrike" dirty="0">
                          <a:solidFill>
                            <a:srgbClr val="000000"/>
                          </a:solidFill>
                          <a:effectLst/>
                          <a:latin typeface="+mn-lt"/>
                          <a:ea typeface="+mn-ea"/>
                        </a:rPr>
                        <a:t>的长度</a:t>
                      </a:r>
                      <a:endParaRPr lang="en-US" sz="1800" b="0" i="0" u="none" strike="noStrike" dirty="0">
                        <a:solidFill>
                          <a:srgbClr val="000000"/>
                        </a:solidFill>
                        <a:effectLst/>
                        <a:latin typeface="+mn-lt"/>
                        <a:ea typeface="+mn-ea"/>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10001"/>
                  </a:ext>
                </a:extLst>
              </a:tr>
              <a:tr h="257695">
                <a:tc>
                  <a:txBody>
                    <a:bodyPr/>
                    <a:lstStyle/>
                    <a:p>
                      <a:pPr algn="ctr" fontAlgn="ctr">
                        <a:lnSpc>
                          <a:spcPct val="150000"/>
                        </a:lnSpc>
                      </a:pPr>
                      <a:r>
                        <a:rPr lang="en-US" sz="1800" b="0" i="0" u="none" strike="noStrike" dirty="0">
                          <a:solidFill>
                            <a:srgbClr val="000000"/>
                          </a:solidFill>
                          <a:effectLst/>
                          <a:latin typeface="Arial (正文)"/>
                          <a:ea typeface="+mn-ea"/>
                        </a:rPr>
                        <a:t>float</a:t>
                      </a:r>
                      <a:r>
                        <a:rPr lang="en-US" sz="1800" b="0" i="0" u="none" strike="noStrike" baseline="0" dirty="0">
                          <a:solidFill>
                            <a:srgbClr val="000000"/>
                          </a:solidFill>
                          <a:effectLst/>
                          <a:latin typeface="Arial (正文)"/>
                          <a:ea typeface="+mn-ea"/>
                        </a:rPr>
                        <a:t> </a:t>
                      </a:r>
                      <a:r>
                        <a:rPr lang="en-US" sz="1800" b="1" i="1" u="none" strike="noStrike" kern="1200" dirty="0">
                          <a:solidFill>
                            <a:srgbClr val="000000"/>
                          </a:solidFill>
                          <a:effectLst/>
                          <a:latin typeface="Arial (正文)"/>
                          <a:ea typeface="+mn-ea"/>
                          <a:cs typeface="+mn-cs"/>
                        </a:rPr>
                        <a:t>distance</a:t>
                      </a:r>
                      <a:r>
                        <a:rPr lang="en-US" sz="1800" b="0" i="0" u="none" strike="noStrike" baseline="0" dirty="0">
                          <a:solidFill>
                            <a:srgbClr val="000000"/>
                          </a:solidFill>
                          <a:effectLst/>
                          <a:latin typeface="Arial (正文)"/>
                          <a:ea typeface="+mn-ea"/>
                        </a:rPr>
                        <a:t>(TYPE p0, TYPE p1)</a:t>
                      </a:r>
                      <a:endParaRPr lang="en-US" sz="1800" b="0" i="0" u="none" strike="noStrike" dirty="0">
                        <a:solidFill>
                          <a:srgbClr val="000000"/>
                        </a:solidFill>
                        <a:effectLst/>
                        <a:latin typeface="Arial (正文)"/>
                        <a:ea typeface="+mn-ea"/>
                      </a:endParaRPr>
                    </a:p>
                  </a:txBody>
                  <a:tcPr marL="9525" marR="9525" marT="9525" marB="0" anchor="ctr">
                    <a:solidFill>
                      <a:schemeClr val="accent1">
                        <a:lumMod val="20000"/>
                        <a:lumOff val="80000"/>
                      </a:schemeClr>
                    </a:solidFill>
                  </a:tcPr>
                </a:tc>
                <a:tc>
                  <a:txBody>
                    <a:bodyPr/>
                    <a:lstStyle/>
                    <a:p>
                      <a:pPr algn="ctr" fontAlgn="ctr">
                        <a:lnSpc>
                          <a:spcPct val="150000"/>
                        </a:lnSpc>
                      </a:pPr>
                      <a:r>
                        <a:rPr lang="en-US" sz="1800" b="0" i="0" u="none" strike="noStrike" dirty="0">
                          <a:solidFill>
                            <a:srgbClr val="000000"/>
                          </a:solidFill>
                          <a:effectLst/>
                          <a:latin typeface="+mn-lt"/>
                          <a:ea typeface="+mn-ea"/>
                        </a:rPr>
                        <a:t>p0</a:t>
                      </a:r>
                      <a:r>
                        <a:rPr lang="zh-CN" altLang="en-US" sz="1800" b="0" i="0" u="none" strike="noStrike" dirty="0">
                          <a:solidFill>
                            <a:srgbClr val="000000"/>
                          </a:solidFill>
                          <a:effectLst/>
                          <a:latin typeface="+mn-lt"/>
                          <a:ea typeface="+mn-ea"/>
                        </a:rPr>
                        <a:t>和</a:t>
                      </a:r>
                      <a:r>
                        <a:rPr lang="en-US" altLang="zh-CN" sz="1800" b="0" i="0" u="none" strike="noStrike" dirty="0">
                          <a:solidFill>
                            <a:srgbClr val="000000"/>
                          </a:solidFill>
                          <a:effectLst/>
                          <a:latin typeface="+mn-lt"/>
                          <a:ea typeface="+mn-ea"/>
                        </a:rPr>
                        <a:t>p1</a:t>
                      </a:r>
                      <a:r>
                        <a:rPr lang="zh-CN" altLang="en-US" sz="1800" b="0" i="0" u="none" strike="noStrike" dirty="0">
                          <a:solidFill>
                            <a:srgbClr val="000000"/>
                          </a:solidFill>
                          <a:effectLst/>
                          <a:latin typeface="+mn-lt"/>
                          <a:ea typeface="+mn-ea"/>
                        </a:rPr>
                        <a:t>之间的距离</a:t>
                      </a:r>
                      <a:endParaRPr lang="en-US" sz="1800" b="0" i="0" u="none" strike="noStrike" dirty="0">
                        <a:solidFill>
                          <a:srgbClr val="000000"/>
                        </a:solidFill>
                        <a:effectLst/>
                        <a:latin typeface="+mn-lt"/>
                        <a:ea typeface="+mn-ea"/>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10002"/>
                  </a:ext>
                </a:extLst>
              </a:tr>
              <a:tr h="257695">
                <a:tc>
                  <a:txBody>
                    <a:bodyPr/>
                    <a:lstStyle/>
                    <a:p>
                      <a:pPr algn="ctr" fontAlgn="ctr">
                        <a:lnSpc>
                          <a:spcPct val="150000"/>
                        </a:lnSpc>
                      </a:pPr>
                      <a:r>
                        <a:rPr lang="en-US" sz="1800" b="0" i="0" u="none" strike="noStrike" dirty="0">
                          <a:solidFill>
                            <a:srgbClr val="000000"/>
                          </a:solidFill>
                          <a:effectLst/>
                          <a:latin typeface="Arial (正文)"/>
                          <a:ea typeface="+mn-ea"/>
                        </a:rPr>
                        <a:t>float </a:t>
                      </a:r>
                      <a:r>
                        <a:rPr lang="en-US" sz="1800" b="1" i="1" u="none" strike="noStrike" dirty="0">
                          <a:solidFill>
                            <a:srgbClr val="000000"/>
                          </a:solidFill>
                          <a:effectLst/>
                          <a:latin typeface="Arial (正文)"/>
                          <a:ea typeface="+mn-ea"/>
                        </a:rPr>
                        <a:t>pow</a:t>
                      </a:r>
                      <a:r>
                        <a:rPr lang="en-US" sz="1800" b="0" i="0" u="none" strike="noStrike" dirty="0">
                          <a:solidFill>
                            <a:srgbClr val="000000"/>
                          </a:solidFill>
                          <a:effectLst/>
                          <a:latin typeface="Arial (正文)"/>
                          <a:ea typeface="+mn-ea"/>
                        </a:rPr>
                        <a:t>(TYPE a, TYPE b)</a:t>
                      </a:r>
                    </a:p>
                  </a:txBody>
                  <a:tcPr marL="9525" marR="9525" marT="9525" marB="0" anchor="ctr">
                    <a:solidFill>
                      <a:schemeClr val="accent1">
                        <a:lumMod val="20000"/>
                        <a:lumOff val="80000"/>
                      </a:schemeClr>
                    </a:solidFill>
                  </a:tcPr>
                </a:tc>
                <a:tc>
                  <a:txBody>
                    <a:bodyPr/>
                    <a:lstStyle/>
                    <a:p>
                      <a:pPr algn="ctr" fontAlgn="ctr">
                        <a:lnSpc>
                          <a:spcPct val="150000"/>
                        </a:lnSpc>
                      </a:pPr>
                      <a:r>
                        <a:rPr lang="zh-CN" altLang="en-US" sz="1800" b="0" i="0" u="none" strike="noStrike" dirty="0">
                          <a:solidFill>
                            <a:srgbClr val="000000"/>
                          </a:solidFill>
                          <a:effectLst/>
                          <a:latin typeface="+mn-lt"/>
                          <a:ea typeface="+mn-ea"/>
                        </a:rPr>
                        <a:t>指数运算：</a:t>
                      </a:r>
                      <a:r>
                        <a:rPr lang="en-US" sz="1800" b="0" i="0" u="none" strike="noStrike" dirty="0" err="1">
                          <a:solidFill>
                            <a:srgbClr val="000000"/>
                          </a:solidFill>
                          <a:effectLst/>
                          <a:latin typeface="+mn-lt"/>
                          <a:ea typeface="+mn-ea"/>
                        </a:rPr>
                        <a:t>a^b</a:t>
                      </a:r>
                      <a:endParaRPr lang="en-US" sz="1800" b="0" i="0" u="none" strike="noStrike" dirty="0">
                        <a:solidFill>
                          <a:srgbClr val="000000"/>
                        </a:solidFill>
                        <a:effectLst/>
                        <a:latin typeface="+mn-lt"/>
                        <a:ea typeface="+mn-ea"/>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547583728"/>
                  </a:ext>
                </a:extLst>
              </a:tr>
              <a:tr h="257695">
                <a:tc>
                  <a:txBody>
                    <a:bodyPr/>
                    <a:lstStyle/>
                    <a:p>
                      <a:pPr algn="ctr" fontAlgn="ctr">
                        <a:lnSpc>
                          <a:spcPct val="150000"/>
                        </a:lnSpc>
                      </a:pPr>
                      <a:r>
                        <a:rPr lang="en-US" sz="1800" b="0" i="0" u="none" strike="noStrike" dirty="0">
                          <a:solidFill>
                            <a:srgbClr val="000000"/>
                          </a:solidFill>
                          <a:effectLst/>
                          <a:latin typeface="Arial (正文)"/>
                          <a:ea typeface="+mn-ea"/>
                        </a:rPr>
                        <a:t>float</a:t>
                      </a:r>
                      <a:r>
                        <a:rPr lang="en-US" sz="1800" b="0" i="0" u="none" strike="noStrike" baseline="0" dirty="0">
                          <a:solidFill>
                            <a:srgbClr val="000000"/>
                          </a:solidFill>
                          <a:effectLst/>
                          <a:latin typeface="Arial (正文)"/>
                          <a:ea typeface="+mn-ea"/>
                        </a:rPr>
                        <a:t> </a:t>
                      </a:r>
                      <a:r>
                        <a:rPr lang="en-US" sz="1800" b="1" i="1" u="none" strike="noStrike" kern="1200" dirty="0">
                          <a:solidFill>
                            <a:srgbClr val="000000"/>
                          </a:solidFill>
                          <a:effectLst/>
                          <a:latin typeface="Arial (正文)"/>
                          <a:ea typeface="+mn-ea"/>
                          <a:cs typeface="+mn-cs"/>
                        </a:rPr>
                        <a:t>dot</a:t>
                      </a:r>
                      <a:r>
                        <a:rPr lang="en-US" sz="1800" b="0" i="0" u="none" strike="noStrike" baseline="0" dirty="0">
                          <a:solidFill>
                            <a:srgbClr val="000000"/>
                          </a:solidFill>
                          <a:effectLst/>
                          <a:latin typeface="Arial (正文)"/>
                          <a:ea typeface="+mn-ea"/>
                        </a:rPr>
                        <a:t>(TYPE x, TYPE y)</a:t>
                      </a:r>
                      <a:endParaRPr lang="en-US" sz="1800" b="0" i="0" u="none" strike="noStrike" dirty="0">
                        <a:solidFill>
                          <a:srgbClr val="000000"/>
                        </a:solidFill>
                        <a:effectLst/>
                        <a:latin typeface="Arial (正文)"/>
                        <a:ea typeface="+mn-ea"/>
                      </a:endParaRPr>
                    </a:p>
                  </a:txBody>
                  <a:tcPr marL="9525" marR="9525" marT="9525" marB="0" anchor="ctr">
                    <a:solidFill>
                      <a:schemeClr val="accent1">
                        <a:lumMod val="20000"/>
                        <a:lumOff val="80000"/>
                      </a:schemeClr>
                    </a:solidFill>
                  </a:tcPr>
                </a:tc>
                <a:tc>
                  <a:txBody>
                    <a:bodyPr/>
                    <a:lstStyle/>
                    <a:p>
                      <a:pPr algn="ctr" fontAlgn="ctr">
                        <a:lnSpc>
                          <a:spcPct val="150000"/>
                        </a:lnSpc>
                      </a:pPr>
                      <a:r>
                        <a:rPr lang="en-US" altLang="zh-CN" sz="1800" b="0" i="0" u="none" strike="noStrike" dirty="0">
                          <a:solidFill>
                            <a:srgbClr val="000000"/>
                          </a:solidFill>
                          <a:effectLst/>
                          <a:latin typeface="+mn-lt"/>
                          <a:ea typeface="+mn-ea"/>
                        </a:rPr>
                        <a:t>x</a:t>
                      </a:r>
                      <a:r>
                        <a:rPr lang="zh-CN" altLang="en-US" sz="1800" b="0" i="0" u="none" strike="noStrike" dirty="0">
                          <a:solidFill>
                            <a:srgbClr val="000000"/>
                          </a:solidFill>
                          <a:effectLst/>
                          <a:latin typeface="+mn-lt"/>
                          <a:ea typeface="+mn-ea"/>
                        </a:rPr>
                        <a:t>和</a:t>
                      </a:r>
                      <a:r>
                        <a:rPr lang="en-US" altLang="zh-CN" sz="1800" b="0" i="0" u="none" strike="noStrike" dirty="0">
                          <a:solidFill>
                            <a:srgbClr val="000000"/>
                          </a:solidFill>
                          <a:effectLst/>
                          <a:latin typeface="+mn-lt"/>
                          <a:ea typeface="+mn-ea"/>
                        </a:rPr>
                        <a:t>y</a:t>
                      </a:r>
                      <a:r>
                        <a:rPr lang="zh-CN" altLang="en-US" sz="1800" b="0" i="0" u="none" strike="noStrike" dirty="0">
                          <a:solidFill>
                            <a:srgbClr val="000000"/>
                          </a:solidFill>
                          <a:effectLst/>
                          <a:latin typeface="+mn-lt"/>
                          <a:ea typeface="+mn-ea"/>
                        </a:rPr>
                        <a:t>的点乘</a:t>
                      </a:r>
                      <a:endParaRPr lang="en-US" sz="1800" b="0" i="0" u="none" strike="noStrike" dirty="0">
                        <a:solidFill>
                          <a:srgbClr val="000000"/>
                        </a:solidFill>
                        <a:effectLst/>
                        <a:latin typeface="+mn-lt"/>
                        <a:ea typeface="+mn-ea"/>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10003"/>
                  </a:ext>
                </a:extLst>
              </a:tr>
              <a:tr h="257695">
                <a:tc>
                  <a:txBody>
                    <a:bodyPr/>
                    <a:lstStyle/>
                    <a:p>
                      <a:pPr algn="ctr" fontAlgn="ctr">
                        <a:lnSpc>
                          <a:spcPct val="150000"/>
                        </a:lnSpc>
                      </a:pPr>
                      <a:r>
                        <a:rPr lang="en-US" sz="1800" u="none" strike="noStrike" dirty="0">
                          <a:effectLst/>
                          <a:latin typeface="Arial (正文)"/>
                          <a:ea typeface="+mn-ea"/>
                        </a:rPr>
                        <a:t>vec3</a:t>
                      </a:r>
                      <a:r>
                        <a:rPr lang="en-US" sz="1800" u="none" strike="noStrike" baseline="0" dirty="0">
                          <a:effectLst/>
                          <a:latin typeface="Arial (正文)"/>
                          <a:ea typeface="+mn-ea"/>
                        </a:rPr>
                        <a:t> </a:t>
                      </a:r>
                      <a:r>
                        <a:rPr lang="en-US" sz="1800" b="1" i="1" u="none" strike="noStrike" kern="1200" dirty="0">
                          <a:solidFill>
                            <a:srgbClr val="000000"/>
                          </a:solidFill>
                          <a:effectLst/>
                          <a:latin typeface="Arial (正文)"/>
                          <a:ea typeface="+mn-ea"/>
                          <a:cs typeface="+mn-cs"/>
                        </a:rPr>
                        <a:t>cross</a:t>
                      </a:r>
                      <a:r>
                        <a:rPr lang="en-US" sz="1800" u="none" strike="noStrike" baseline="0" dirty="0">
                          <a:effectLst/>
                          <a:latin typeface="Arial (正文)"/>
                          <a:ea typeface="+mn-ea"/>
                        </a:rPr>
                        <a:t>(vec3 x, vec3 y)</a:t>
                      </a:r>
                      <a:endParaRPr lang="en-US" sz="1800" b="0" i="0" u="none" strike="noStrike" dirty="0">
                        <a:solidFill>
                          <a:srgbClr val="000000"/>
                        </a:solidFill>
                        <a:effectLst/>
                        <a:latin typeface="Arial (正文)"/>
                        <a:ea typeface="+mn-ea"/>
                      </a:endParaRPr>
                    </a:p>
                  </a:txBody>
                  <a:tcPr marL="9525" marR="9525" marT="9525" marB="0" anchor="ctr">
                    <a:solidFill>
                      <a:schemeClr val="accent1">
                        <a:lumMod val="20000"/>
                        <a:lumOff val="80000"/>
                      </a:schemeClr>
                    </a:solidFill>
                  </a:tcPr>
                </a:tc>
                <a:tc>
                  <a:txBody>
                    <a:bodyPr/>
                    <a:lstStyle/>
                    <a:p>
                      <a:pPr algn="ctr" fontAlgn="ctr">
                        <a:lnSpc>
                          <a:spcPct val="150000"/>
                        </a:lnSpc>
                      </a:pPr>
                      <a:r>
                        <a:rPr lang="en-US" altLang="zh-CN" sz="1800" b="0" i="0" u="none" strike="noStrike" dirty="0">
                          <a:solidFill>
                            <a:srgbClr val="000000"/>
                          </a:solidFill>
                          <a:effectLst/>
                          <a:latin typeface="+mn-lt"/>
                          <a:ea typeface="+mn-ea"/>
                        </a:rPr>
                        <a:t>x</a:t>
                      </a:r>
                      <a:r>
                        <a:rPr lang="zh-CN" altLang="en-US" sz="1800" b="0" i="0" u="none" strike="noStrike" dirty="0">
                          <a:solidFill>
                            <a:srgbClr val="000000"/>
                          </a:solidFill>
                          <a:effectLst/>
                          <a:latin typeface="+mn-lt"/>
                          <a:ea typeface="+mn-ea"/>
                        </a:rPr>
                        <a:t>和</a:t>
                      </a:r>
                      <a:r>
                        <a:rPr lang="en-US" altLang="zh-CN" sz="1800" b="0" i="0" u="none" strike="noStrike" dirty="0">
                          <a:solidFill>
                            <a:srgbClr val="000000"/>
                          </a:solidFill>
                          <a:effectLst/>
                          <a:latin typeface="+mn-lt"/>
                          <a:ea typeface="+mn-ea"/>
                        </a:rPr>
                        <a:t>y</a:t>
                      </a:r>
                      <a:r>
                        <a:rPr lang="zh-CN" altLang="en-US" sz="1800" b="0" i="0" u="none" strike="noStrike" dirty="0">
                          <a:solidFill>
                            <a:srgbClr val="000000"/>
                          </a:solidFill>
                          <a:effectLst/>
                          <a:latin typeface="+mn-lt"/>
                          <a:ea typeface="+mn-ea"/>
                        </a:rPr>
                        <a:t>的叉乘</a:t>
                      </a:r>
                      <a:endParaRPr lang="en-US" sz="1800" b="0" i="0" u="none" strike="noStrike" dirty="0">
                        <a:solidFill>
                          <a:srgbClr val="000000"/>
                        </a:solidFill>
                        <a:effectLst/>
                        <a:latin typeface="+mn-lt"/>
                        <a:ea typeface="+mn-ea"/>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10004"/>
                  </a:ext>
                </a:extLst>
              </a:tr>
              <a:tr h="257695">
                <a:tc>
                  <a:txBody>
                    <a:bodyPr/>
                    <a:lstStyle/>
                    <a:p>
                      <a:pPr algn="ctr" fontAlgn="ctr">
                        <a:lnSpc>
                          <a:spcPct val="150000"/>
                        </a:lnSpc>
                      </a:pPr>
                      <a:r>
                        <a:rPr lang="en-US" sz="1800" b="0" i="0" u="none" strike="noStrike" dirty="0">
                          <a:solidFill>
                            <a:srgbClr val="000000"/>
                          </a:solidFill>
                          <a:effectLst/>
                          <a:latin typeface="Arial (正文)"/>
                          <a:ea typeface="+mn-ea"/>
                        </a:rPr>
                        <a:t>TYPE</a:t>
                      </a:r>
                      <a:r>
                        <a:rPr lang="en-US" sz="1800" b="0" i="0" u="none" strike="noStrike" baseline="0" dirty="0">
                          <a:solidFill>
                            <a:srgbClr val="000000"/>
                          </a:solidFill>
                          <a:effectLst/>
                          <a:latin typeface="Arial (正文)"/>
                          <a:ea typeface="+mn-ea"/>
                        </a:rPr>
                        <a:t> </a:t>
                      </a:r>
                      <a:r>
                        <a:rPr lang="en-US" sz="1800" b="1" i="1" u="none" strike="noStrike" kern="1200" dirty="0">
                          <a:solidFill>
                            <a:srgbClr val="000000"/>
                          </a:solidFill>
                          <a:effectLst/>
                          <a:latin typeface="Arial (正文)"/>
                          <a:ea typeface="+mn-ea"/>
                          <a:cs typeface="+mn-cs"/>
                        </a:rPr>
                        <a:t>normalize</a:t>
                      </a:r>
                      <a:r>
                        <a:rPr lang="en-US" sz="1800" b="0" i="0" u="none" strike="noStrike" baseline="0" dirty="0">
                          <a:solidFill>
                            <a:srgbClr val="000000"/>
                          </a:solidFill>
                          <a:effectLst/>
                          <a:latin typeface="Arial (正文)"/>
                          <a:ea typeface="+mn-ea"/>
                        </a:rPr>
                        <a:t>(TYPE x)</a:t>
                      </a:r>
                      <a:endParaRPr lang="en-US" sz="1800" b="0" i="0" u="none" strike="noStrike" dirty="0">
                        <a:solidFill>
                          <a:srgbClr val="000000"/>
                        </a:solidFill>
                        <a:effectLst/>
                        <a:latin typeface="Arial (正文)"/>
                        <a:ea typeface="+mn-ea"/>
                      </a:endParaRPr>
                    </a:p>
                  </a:txBody>
                  <a:tcPr marL="9525" marR="9525" marT="9525" marB="0" anchor="ctr">
                    <a:solidFill>
                      <a:schemeClr val="accent1">
                        <a:lumMod val="20000"/>
                        <a:lumOff val="80000"/>
                      </a:schemeClr>
                    </a:solidFill>
                  </a:tcPr>
                </a:tc>
                <a:tc>
                  <a:txBody>
                    <a:bodyPr/>
                    <a:lstStyle/>
                    <a:p>
                      <a:pPr algn="ctr" fontAlgn="ctr">
                        <a:lnSpc>
                          <a:spcPct val="150000"/>
                        </a:lnSpc>
                      </a:pPr>
                      <a:r>
                        <a:rPr lang="zh-CN" altLang="en-US" sz="1800" b="0" i="0" u="none" strike="noStrike" dirty="0">
                          <a:solidFill>
                            <a:srgbClr val="000000"/>
                          </a:solidFill>
                          <a:effectLst/>
                          <a:latin typeface="+mn-lt"/>
                          <a:ea typeface="+mn-ea"/>
                        </a:rPr>
                        <a:t>归一化，返回长度为</a:t>
                      </a:r>
                      <a:r>
                        <a:rPr lang="en-US" altLang="zh-CN" sz="1800" b="0" i="0" u="none" strike="noStrike" dirty="0">
                          <a:solidFill>
                            <a:srgbClr val="000000"/>
                          </a:solidFill>
                          <a:effectLst/>
                          <a:latin typeface="+mn-lt"/>
                          <a:ea typeface="+mn-ea"/>
                        </a:rPr>
                        <a:t>1</a:t>
                      </a:r>
                      <a:r>
                        <a:rPr lang="zh-CN" altLang="en-US" sz="1800" b="0" i="0" u="none" strike="noStrike" dirty="0">
                          <a:solidFill>
                            <a:srgbClr val="000000"/>
                          </a:solidFill>
                          <a:effectLst/>
                          <a:latin typeface="+mn-lt"/>
                          <a:ea typeface="+mn-ea"/>
                        </a:rPr>
                        <a:t>，方向和</a:t>
                      </a:r>
                      <a:r>
                        <a:rPr lang="en-US" altLang="zh-CN" sz="1800" b="0" i="0" u="none" strike="noStrike" dirty="0">
                          <a:solidFill>
                            <a:srgbClr val="000000"/>
                          </a:solidFill>
                          <a:effectLst/>
                          <a:latin typeface="+mn-lt"/>
                          <a:ea typeface="+mn-ea"/>
                        </a:rPr>
                        <a:t>x</a:t>
                      </a:r>
                      <a:r>
                        <a:rPr lang="zh-CN" altLang="en-US" sz="1800" b="0" i="0" u="none" strike="noStrike" dirty="0">
                          <a:solidFill>
                            <a:srgbClr val="000000"/>
                          </a:solidFill>
                          <a:effectLst/>
                          <a:latin typeface="+mn-lt"/>
                          <a:ea typeface="+mn-ea"/>
                        </a:rPr>
                        <a:t>相同的向量</a:t>
                      </a:r>
                      <a:endParaRPr lang="en-US" sz="1800" b="0" i="0" u="none" strike="noStrike" dirty="0">
                        <a:solidFill>
                          <a:srgbClr val="000000"/>
                        </a:solidFill>
                        <a:effectLst/>
                        <a:latin typeface="+mn-lt"/>
                        <a:ea typeface="+mn-ea"/>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10005"/>
                  </a:ext>
                </a:extLst>
              </a:tr>
              <a:tr h="257695">
                <a:tc>
                  <a:txBody>
                    <a:bodyPr/>
                    <a:lstStyle/>
                    <a:p>
                      <a:pPr algn="ctr" fontAlgn="ctr">
                        <a:lnSpc>
                          <a:spcPct val="150000"/>
                        </a:lnSpc>
                      </a:pPr>
                      <a:r>
                        <a:rPr lang="en-US" sz="1800" b="0" i="0" u="none" strike="noStrike" dirty="0">
                          <a:solidFill>
                            <a:srgbClr val="000000"/>
                          </a:solidFill>
                          <a:effectLst/>
                          <a:latin typeface="Arial (正文)"/>
                          <a:ea typeface="+mn-ea"/>
                        </a:rPr>
                        <a:t>TYPE </a:t>
                      </a:r>
                      <a:r>
                        <a:rPr lang="en-US" sz="1800" b="1" i="1" u="none" strike="noStrike" kern="1200" dirty="0">
                          <a:solidFill>
                            <a:srgbClr val="000000"/>
                          </a:solidFill>
                          <a:effectLst/>
                          <a:latin typeface="Arial (正文)"/>
                          <a:ea typeface="+mn-ea"/>
                          <a:cs typeface="+mn-cs"/>
                        </a:rPr>
                        <a:t>reflect</a:t>
                      </a:r>
                      <a:r>
                        <a:rPr lang="en-US" sz="1800" b="0" i="0" u="none" strike="noStrike" dirty="0">
                          <a:solidFill>
                            <a:srgbClr val="000000"/>
                          </a:solidFill>
                          <a:effectLst/>
                          <a:latin typeface="Arial (正文)"/>
                          <a:ea typeface="+mn-ea"/>
                        </a:rPr>
                        <a:t>(TYPE I, TYPE N)</a:t>
                      </a:r>
                    </a:p>
                  </a:txBody>
                  <a:tcPr marL="9525" marR="9525" marT="9525" marB="0" anchor="ctr">
                    <a:solidFill>
                      <a:schemeClr val="accent1">
                        <a:lumMod val="20000"/>
                        <a:lumOff val="80000"/>
                      </a:schemeClr>
                    </a:solidFill>
                  </a:tcPr>
                </a:tc>
                <a:tc>
                  <a:txBody>
                    <a:bodyPr/>
                    <a:lstStyle/>
                    <a:p>
                      <a:pPr algn="ctr" fontAlgn="ctr">
                        <a:lnSpc>
                          <a:spcPct val="150000"/>
                        </a:lnSpc>
                      </a:pPr>
                      <a:r>
                        <a:rPr lang="zh-CN" altLang="en-US" sz="1800" b="0" i="0" u="none" strike="noStrike" dirty="0">
                          <a:solidFill>
                            <a:srgbClr val="000000"/>
                          </a:solidFill>
                          <a:effectLst/>
                          <a:latin typeface="+mn-lt"/>
                          <a:ea typeface="+mn-ea"/>
                        </a:rPr>
                        <a:t>入射方向</a:t>
                      </a:r>
                      <a:r>
                        <a:rPr lang="en-US" altLang="zh-CN" sz="1800" b="0" i="0" u="none" strike="noStrike" dirty="0">
                          <a:solidFill>
                            <a:srgbClr val="000000"/>
                          </a:solidFill>
                          <a:effectLst/>
                          <a:latin typeface="+mn-lt"/>
                          <a:ea typeface="+mn-ea"/>
                        </a:rPr>
                        <a:t>I</a:t>
                      </a:r>
                      <a:r>
                        <a:rPr lang="zh-CN" altLang="en-US" sz="1800" b="0" i="0" u="none" strike="noStrike" dirty="0">
                          <a:solidFill>
                            <a:srgbClr val="000000"/>
                          </a:solidFill>
                          <a:effectLst/>
                          <a:latin typeface="+mn-lt"/>
                          <a:ea typeface="+mn-ea"/>
                        </a:rPr>
                        <a:t>和</a:t>
                      </a:r>
                      <a:r>
                        <a:rPr lang="zh-CN" altLang="en-US" sz="1800" b="1" i="0" u="none" strike="noStrike" dirty="0">
                          <a:solidFill>
                            <a:schemeClr val="tx1"/>
                          </a:solidFill>
                          <a:effectLst/>
                          <a:latin typeface="+mn-lt"/>
                          <a:ea typeface="+mn-ea"/>
                        </a:rPr>
                        <a:t>归一化</a:t>
                      </a:r>
                      <a:r>
                        <a:rPr lang="zh-CN" altLang="en-US" sz="1800" b="0" i="0" u="none" strike="noStrike" dirty="0">
                          <a:solidFill>
                            <a:srgbClr val="000000"/>
                          </a:solidFill>
                          <a:effectLst/>
                          <a:latin typeface="+mn-lt"/>
                          <a:ea typeface="+mn-ea"/>
                        </a:rPr>
                        <a:t>法向量</a:t>
                      </a:r>
                      <a:r>
                        <a:rPr lang="en-US" altLang="zh-CN" sz="1800" b="0" i="0" u="none" strike="noStrike" dirty="0">
                          <a:solidFill>
                            <a:srgbClr val="000000"/>
                          </a:solidFill>
                          <a:effectLst/>
                          <a:latin typeface="+mn-lt"/>
                          <a:ea typeface="+mn-ea"/>
                        </a:rPr>
                        <a:t>N</a:t>
                      </a:r>
                      <a:r>
                        <a:rPr lang="zh-CN" altLang="en-US" sz="1800" b="0" i="0" u="none" strike="noStrike" dirty="0">
                          <a:solidFill>
                            <a:srgbClr val="000000"/>
                          </a:solidFill>
                          <a:effectLst/>
                          <a:latin typeface="+mn-lt"/>
                          <a:ea typeface="+mn-ea"/>
                        </a:rPr>
                        <a:t>，返回反射向量</a:t>
                      </a:r>
                      <a:endParaRPr lang="en-US" sz="1800" b="0" i="0" u="none" strike="noStrike" dirty="0">
                        <a:solidFill>
                          <a:srgbClr val="000000"/>
                        </a:solidFill>
                        <a:effectLst/>
                        <a:latin typeface="+mn-lt"/>
                        <a:ea typeface="+mn-ea"/>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10006"/>
                  </a:ext>
                </a:extLst>
              </a:tr>
              <a:tr h="257695">
                <a:tc>
                  <a:txBody>
                    <a:bodyPr/>
                    <a:lstStyle/>
                    <a:p>
                      <a:pPr algn="ctr" fontAlgn="ctr">
                        <a:lnSpc>
                          <a:spcPct val="150000"/>
                        </a:lnSpc>
                      </a:pPr>
                      <a:r>
                        <a:rPr lang="en-US" sz="1800" b="0" i="0" u="none" strike="noStrike" dirty="0">
                          <a:solidFill>
                            <a:srgbClr val="000000"/>
                          </a:solidFill>
                          <a:effectLst/>
                          <a:latin typeface="Arial (正文)"/>
                          <a:ea typeface="+mn-ea"/>
                        </a:rPr>
                        <a:t>TYPE </a:t>
                      </a:r>
                      <a:r>
                        <a:rPr lang="en-US" sz="1800" b="1" i="1" u="none" strike="noStrike" kern="1200" dirty="0">
                          <a:solidFill>
                            <a:srgbClr val="000000"/>
                          </a:solidFill>
                          <a:effectLst/>
                          <a:latin typeface="Arial (正文)"/>
                          <a:ea typeface="+mn-ea"/>
                          <a:cs typeface="+mn-cs"/>
                        </a:rPr>
                        <a:t>refract</a:t>
                      </a:r>
                      <a:r>
                        <a:rPr lang="en-US" sz="1800" b="0" i="0" u="none" strike="noStrike" dirty="0">
                          <a:solidFill>
                            <a:srgbClr val="000000"/>
                          </a:solidFill>
                          <a:effectLst/>
                          <a:latin typeface="Arial (正文)"/>
                          <a:ea typeface="+mn-ea"/>
                        </a:rPr>
                        <a:t>(TYPE I, TYPE N, float era)</a:t>
                      </a:r>
                    </a:p>
                  </a:txBody>
                  <a:tcPr marL="9525" marR="9525" marT="9525" marB="0" anchor="ctr">
                    <a:solidFill>
                      <a:schemeClr val="accent1">
                        <a:lumMod val="20000"/>
                        <a:lumOff val="80000"/>
                      </a:schemeClr>
                    </a:solidFill>
                  </a:tcPr>
                </a:tc>
                <a:tc>
                  <a:txBody>
                    <a:bodyPr/>
                    <a:lstStyle/>
                    <a:p>
                      <a:pPr algn="ctr" fontAlgn="ctr">
                        <a:lnSpc>
                          <a:spcPct val="150000"/>
                        </a:lnSpc>
                      </a:pPr>
                      <a:r>
                        <a:rPr lang="zh-CN" altLang="en-US" sz="1800" b="1" i="0" u="none" strike="noStrike" dirty="0">
                          <a:solidFill>
                            <a:srgbClr val="000000"/>
                          </a:solidFill>
                          <a:effectLst/>
                          <a:latin typeface="+mn-lt"/>
                          <a:ea typeface="+mn-ea"/>
                        </a:rPr>
                        <a:t>归一化</a:t>
                      </a:r>
                      <a:r>
                        <a:rPr lang="zh-CN" altLang="en-US" sz="1800" b="0" i="0" u="none" strike="noStrike" dirty="0">
                          <a:solidFill>
                            <a:srgbClr val="000000"/>
                          </a:solidFill>
                          <a:effectLst/>
                          <a:latin typeface="+mn-lt"/>
                          <a:ea typeface="+mn-ea"/>
                        </a:rPr>
                        <a:t>入射方向、</a:t>
                      </a:r>
                      <a:r>
                        <a:rPr lang="zh-CN" altLang="en-US" sz="1800" b="1" i="0" u="none" strike="noStrike" dirty="0">
                          <a:solidFill>
                            <a:srgbClr val="000000"/>
                          </a:solidFill>
                          <a:effectLst/>
                          <a:latin typeface="+mn-lt"/>
                          <a:ea typeface="+mn-ea"/>
                        </a:rPr>
                        <a:t>归一化</a:t>
                      </a:r>
                      <a:r>
                        <a:rPr lang="zh-CN" altLang="en-US" sz="1800" b="0" i="0" u="none" strike="noStrike" dirty="0">
                          <a:solidFill>
                            <a:srgbClr val="000000"/>
                          </a:solidFill>
                          <a:effectLst/>
                          <a:latin typeface="+mn-lt"/>
                          <a:ea typeface="+mn-ea"/>
                        </a:rPr>
                        <a:t>法向量</a:t>
                      </a:r>
                      <a:r>
                        <a:rPr lang="en-US" altLang="zh-CN" sz="1800" b="0" i="0" u="none" strike="noStrike" dirty="0">
                          <a:solidFill>
                            <a:srgbClr val="000000"/>
                          </a:solidFill>
                          <a:effectLst/>
                          <a:latin typeface="+mn-lt"/>
                          <a:ea typeface="+mn-ea"/>
                        </a:rPr>
                        <a:t>N</a:t>
                      </a:r>
                      <a:r>
                        <a:rPr lang="zh-CN" altLang="en-US" sz="1800" b="0" i="0" u="none" strike="noStrike" dirty="0">
                          <a:solidFill>
                            <a:srgbClr val="000000"/>
                          </a:solidFill>
                          <a:effectLst/>
                          <a:latin typeface="+mn-lt"/>
                          <a:ea typeface="+mn-ea"/>
                        </a:rPr>
                        <a:t>和折射率</a:t>
                      </a:r>
                      <a:r>
                        <a:rPr lang="en-US" altLang="zh-CN" sz="1800" b="0" i="0" u="none" strike="noStrike" dirty="0">
                          <a:solidFill>
                            <a:srgbClr val="000000"/>
                          </a:solidFill>
                          <a:effectLst/>
                          <a:latin typeface="+mn-lt"/>
                          <a:ea typeface="+mn-ea"/>
                        </a:rPr>
                        <a:t>era</a:t>
                      </a:r>
                      <a:r>
                        <a:rPr lang="zh-CN" altLang="en-US" sz="1800" b="0" i="0" u="none" strike="noStrike" dirty="0">
                          <a:solidFill>
                            <a:srgbClr val="000000"/>
                          </a:solidFill>
                          <a:effectLst/>
                          <a:latin typeface="+mn-lt"/>
                          <a:ea typeface="+mn-ea"/>
                        </a:rPr>
                        <a:t>，返回折射向量</a:t>
                      </a:r>
                      <a:endParaRPr lang="en-US" sz="1800" b="0" i="0" u="none" strike="noStrike" dirty="0">
                        <a:solidFill>
                          <a:srgbClr val="000000"/>
                        </a:solidFill>
                        <a:effectLst/>
                        <a:latin typeface="+mn-lt"/>
                        <a:ea typeface="+mn-ea"/>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10007"/>
                  </a:ext>
                </a:extLst>
              </a:tr>
            </a:tbl>
          </a:graphicData>
        </a:graphic>
      </p:graphicFrame>
      <p:graphicFrame>
        <p:nvGraphicFramePr>
          <p:cNvPr id="8" name="Table 5">
            <a:extLst>
              <a:ext uri="{FF2B5EF4-FFF2-40B4-BE49-F238E27FC236}">
                <a16:creationId xmlns:a16="http://schemas.microsoft.com/office/drawing/2014/main" id="{A64E9B75-7F2C-44C0-84F1-8FF86B97EBCB}"/>
              </a:ext>
            </a:extLst>
          </p:cNvPr>
          <p:cNvGraphicFramePr>
            <a:graphicFrameLocks noGrp="1"/>
          </p:cNvGraphicFramePr>
          <p:nvPr>
            <p:extLst>
              <p:ext uri="{D42A27DB-BD31-4B8C-83A1-F6EECF244321}">
                <p14:modId xmlns:p14="http://schemas.microsoft.com/office/powerpoint/2010/main" val="4184951942"/>
              </p:ext>
            </p:extLst>
          </p:nvPr>
        </p:nvGraphicFramePr>
        <p:xfrm>
          <a:off x="1400784" y="1473623"/>
          <a:ext cx="9953016" cy="1263015"/>
        </p:xfrm>
        <a:graphic>
          <a:graphicData uri="http://schemas.openxmlformats.org/drawingml/2006/table">
            <a:tbl>
              <a:tblPr>
                <a:tableStyleId>{5C22544A-7EE6-4342-B048-85BDC9FD1C3A}</a:tableStyleId>
              </a:tblPr>
              <a:tblGrid>
                <a:gridCol w="5314333">
                  <a:extLst>
                    <a:ext uri="{9D8B030D-6E8A-4147-A177-3AD203B41FA5}">
                      <a16:colId xmlns:a16="http://schemas.microsoft.com/office/drawing/2014/main" val="20000"/>
                    </a:ext>
                  </a:extLst>
                </a:gridCol>
                <a:gridCol w="4638683">
                  <a:extLst>
                    <a:ext uri="{9D8B030D-6E8A-4147-A177-3AD203B41FA5}">
                      <a16:colId xmlns:a16="http://schemas.microsoft.com/office/drawing/2014/main" val="20001"/>
                    </a:ext>
                  </a:extLst>
                </a:gridCol>
              </a:tblGrid>
              <a:tr h="374885">
                <a:tc>
                  <a:txBody>
                    <a:bodyPr/>
                    <a:lstStyle/>
                    <a:p>
                      <a:pPr algn="ctr" fontAlgn="ctr">
                        <a:lnSpc>
                          <a:spcPct val="150000"/>
                        </a:lnSpc>
                      </a:pPr>
                      <a:r>
                        <a:rPr lang="zh-CN" altLang="en-US" sz="1800" b="1" i="0" u="none" strike="noStrike" dirty="0">
                          <a:solidFill>
                            <a:srgbClr val="000000"/>
                          </a:solidFill>
                          <a:effectLst/>
                          <a:latin typeface="+mn-lt"/>
                          <a:ea typeface="+mn-ea"/>
                        </a:rPr>
                        <a:t>数值运算函数</a:t>
                      </a:r>
                    </a:p>
                  </a:txBody>
                  <a:tcPr marL="9525" marR="9525" marT="9525" marB="0" anchor="ctr">
                    <a:solidFill>
                      <a:schemeClr val="accent1">
                        <a:lumMod val="60000"/>
                        <a:lumOff val="40000"/>
                      </a:schemeClr>
                    </a:solidFill>
                  </a:tcPr>
                </a:tc>
                <a:tc>
                  <a:txBody>
                    <a:bodyPr/>
                    <a:lstStyle/>
                    <a:p>
                      <a:pPr algn="ctr" fontAlgn="ctr">
                        <a:lnSpc>
                          <a:spcPct val="150000"/>
                        </a:lnSpc>
                      </a:pPr>
                      <a:r>
                        <a:rPr lang="zh-CN" altLang="en-US" sz="1800" b="1" i="0" u="none" strike="noStrike" dirty="0">
                          <a:solidFill>
                            <a:srgbClr val="000000"/>
                          </a:solidFill>
                          <a:effectLst/>
                          <a:latin typeface="+mn-lt"/>
                          <a:ea typeface="+mn-ea"/>
                        </a:rPr>
                        <a:t>简要描述</a:t>
                      </a:r>
                    </a:p>
                  </a:txBody>
                  <a:tcPr marL="9525" marR="9525" marT="9525" marB="0" anchor="ctr">
                    <a:solidFill>
                      <a:schemeClr val="accent1">
                        <a:lumMod val="60000"/>
                        <a:lumOff val="40000"/>
                      </a:schemeClr>
                    </a:solidFill>
                  </a:tcPr>
                </a:tc>
                <a:extLst>
                  <a:ext uri="{0D108BD9-81ED-4DB2-BD59-A6C34878D82A}">
                    <a16:rowId xmlns:a16="http://schemas.microsoft.com/office/drawing/2014/main" val="10000"/>
                  </a:ext>
                </a:extLst>
              </a:tr>
              <a:tr h="374885">
                <a:tc>
                  <a:txBody>
                    <a:bodyPr/>
                    <a:lstStyle/>
                    <a:p>
                      <a:pPr algn="ctr" fontAlgn="ctr">
                        <a:lnSpc>
                          <a:spcPct val="150000"/>
                        </a:lnSpc>
                      </a:pPr>
                      <a:r>
                        <a:rPr lang="en-US" altLang="zh-CN" sz="1800" b="1" i="1" u="none" strike="noStrike" kern="1200" dirty="0">
                          <a:solidFill>
                            <a:srgbClr val="000000"/>
                          </a:solidFill>
                          <a:effectLst/>
                          <a:latin typeface="+mn-lt"/>
                          <a:ea typeface="+mn-ea"/>
                          <a:cs typeface="+mn-cs"/>
                        </a:rPr>
                        <a:t>abs</a:t>
                      </a:r>
                      <a:r>
                        <a:rPr lang="en-US" altLang="zh-CN" sz="1800" b="0" i="0" u="none" strike="noStrike" dirty="0">
                          <a:solidFill>
                            <a:srgbClr val="000000"/>
                          </a:solidFill>
                          <a:effectLst/>
                          <a:latin typeface="+mn-lt"/>
                          <a:ea typeface="+mn-ea"/>
                        </a:rPr>
                        <a:t>()/</a:t>
                      </a:r>
                      <a:r>
                        <a:rPr lang="en-US" altLang="zh-CN" sz="1800" b="1" i="1" u="none" strike="noStrike" dirty="0">
                          <a:solidFill>
                            <a:srgbClr val="000000"/>
                          </a:solidFill>
                          <a:effectLst/>
                          <a:latin typeface="+mn-lt"/>
                          <a:ea typeface="+mn-ea"/>
                        </a:rPr>
                        <a:t>floor</a:t>
                      </a:r>
                      <a:r>
                        <a:rPr lang="en-US" altLang="zh-CN" sz="1800" b="0" i="0" u="none" strike="noStrike" dirty="0">
                          <a:solidFill>
                            <a:srgbClr val="000000"/>
                          </a:solidFill>
                          <a:effectLst/>
                          <a:latin typeface="+mn-lt"/>
                          <a:ea typeface="+mn-ea"/>
                        </a:rPr>
                        <a:t>()/</a:t>
                      </a:r>
                      <a:r>
                        <a:rPr lang="en-US" altLang="zh-CN" sz="1800" b="1" i="1" u="none" strike="noStrike" kern="1200" dirty="0">
                          <a:solidFill>
                            <a:srgbClr val="000000"/>
                          </a:solidFill>
                          <a:effectLst/>
                          <a:latin typeface="+mn-lt"/>
                          <a:ea typeface="+mn-ea"/>
                          <a:cs typeface="+mn-cs"/>
                        </a:rPr>
                        <a:t>ceil</a:t>
                      </a:r>
                      <a:r>
                        <a:rPr lang="en-US" altLang="zh-CN" sz="1800" b="0" i="0" u="none" strike="noStrike" dirty="0">
                          <a:solidFill>
                            <a:srgbClr val="000000"/>
                          </a:solidFill>
                          <a:effectLst/>
                          <a:latin typeface="+mn-lt"/>
                          <a:ea typeface="+mn-ea"/>
                        </a:rPr>
                        <a:t>()/</a:t>
                      </a:r>
                      <a:r>
                        <a:rPr lang="en-US" altLang="zh-CN" sz="1800" b="1" i="1" u="none" strike="noStrike" kern="1200" dirty="0">
                          <a:solidFill>
                            <a:srgbClr val="000000"/>
                          </a:solidFill>
                          <a:effectLst/>
                          <a:latin typeface="+mn-lt"/>
                          <a:ea typeface="+mn-ea"/>
                          <a:cs typeface="+mn-cs"/>
                        </a:rPr>
                        <a:t>max</a:t>
                      </a:r>
                      <a:r>
                        <a:rPr lang="en-US" altLang="zh-CN" sz="1800" b="0" i="0" u="none" strike="noStrike" dirty="0">
                          <a:solidFill>
                            <a:srgbClr val="000000"/>
                          </a:solidFill>
                          <a:effectLst/>
                          <a:latin typeface="+mn-lt"/>
                          <a:ea typeface="+mn-ea"/>
                        </a:rPr>
                        <a:t>()/</a:t>
                      </a:r>
                      <a:r>
                        <a:rPr lang="en-US" altLang="zh-CN" sz="1800" b="1" i="1" u="none" strike="noStrike" kern="1200" dirty="0">
                          <a:solidFill>
                            <a:srgbClr val="000000"/>
                          </a:solidFill>
                          <a:effectLst/>
                          <a:latin typeface="+mn-lt"/>
                          <a:ea typeface="+mn-ea"/>
                          <a:cs typeface="+mn-cs"/>
                        </a:rPr>
                        <a:t>min</a:t>
                      </a:r>
                      <a:r>
                        <a:rPr lang="en-US" altLang="zh-CN" sz="1800" b="0" i="0" u="none" strike="noStrike" dirty="0">
                          <a:solidFill>
                            <a:srgbClr val="000000"/>
                          </a:solidFill>
                          <a:effectLst/>
                          <a:latin typeface="+mn-lt"/>
                          <a:ea typeface="+mn-ea"/>
                        </a:rPr>
                        <a:t>()</a:t>
                      </a:r>
                      <a:endParaRPr lang="en-US" sz="1800" b="0" i="0" u="none" strike="noStrike" dirty="0">
                        <a:solidFill>
                          <a:srgbClr val="000000"/>
                        </a:solidFill>
                        <a:effectLst/>
                        <a:latin typeface="+mn-lt"/>
                        <a:ea typeface="+mn-ea"/>
                      </a:endParaRPr>
                    </a:p>
                  </a:txBody>
                  <a:tcPr marL="9525" marR="9525" marT="9525" marB="0" anchor="ctr">
                    <a:solidFill>
                      <a:schemeClr val="accent1">
                        <a:lumMod val="20000"/>
                        <a:lumOff val="80000"/>
                      </a:schemeClr>
                    </a:solidFill>
                  </a:tcPr>
                </a:tc>
                <a:tc>
                  <a:txBody>
                    <a:bodyPr/>
                    <a:lstStyle/>
                    <a:p>
                      <a:pPr algn="ctr" fontAlgn="ctr">
                        <a:lnSpc>
                          <a:spcPct val="150000"/>
                        </a:lnSpc>
                      </a:pPr>
                      <a:r>
                        <a:rPr lang="zh-CN" altLang="en-US" sz="1800" b="0" i="0" u="none" strike="noStrike" dirty="0">
                          <a:solidFill>
                            <a:srgbClr val="000000"/>
                          </a:solidFill>
                          <a:effectLst/>
                          <a:latin typeface="+mn-lt"/>
                          <a:ea typeface="+mn-ea"/>
                        </a:rPr>
                        <a:t>常用函数</a:t>
                      </a:r>
                      <a:endParaRPr lang="en-US" sz="1800" b="0" i="0" u="none" strike="noStrike" dirty="0">
                        <a:solidFill>
                          <a:srgbClr val="000000"/>
                        </a:solidFill>
                        <a:effectLst/>
                        <a:latin typeface="+mn-lt"/>
                        <a:ea typeface="+mn-ea"/>
                      </a:endParaRPr>
                    </a:p>
                  </a:txBody>
                  <a:tcPr marL="9525" marR="9525" marT="9525" marB="0" anchor="ctr">
                    <a:solidFill>
                      <a:schemeClr val="accent1">
                        <a:lumMod val="20000"/>
                        <a:lumOff val="80000"/>
                      </a:schemeClr>
                    </a:solidFill>
                  </a:tcPr>
                </a:tc>
                <a:extLst>
                  <a:ext uri="{0D108BD9-81ED-4DB2-BD59-A6C34878D82A}">
                    <a16:rowId xmlns:a16="http://schemas.microsoft.com/office/drawing/2014/main" val="10001"/>
                  </a:ext>
                </a:extLst>
              </a:tr>
              <a:tr h="374885">
                <a:tc>
                  <a:txBody>
                    <a:bodyPr/>
                    <a:lstStyle/>
                    <a:p>
                      <a:pPr algn="ctr" fontAlgn="ctr">
                        <a:lnSpc>
                          <a:spcPct val="150000"/>
                        </a:lnSpc>
                      </a:pPr>
                      <a:r>
                        <a:rPr lang="en-US" sz="1800" b="0" i="0" u="none" strike="noStrike" dirty="0">
                          <a:solidFill>
                            <a:srgbClr val="000000"/>
                          </a:solidFill>
                          <a:effectLst/>
                          <a:latin typeface="+mn-lt"/>
                          <a:ea typeface="+mn-ea"/>
                        </a:rPr>
                        <a:t>TYPE</a:t>
                      </a:r>
                      <a:r>
                        <a:rPr lang="en-US" sz="1800" b="0" i="0" u="none" strike="noStrike" baseline="0" dirty="0">
                          <a:solidFill>
                            <a:srgbClr val="000000"/>
                          </a:solidFill>
                          <a:effectLst/>
                          <a:latin typeface="+mn-lt"/>
                          <a:ea typeface="+mn-ea"/>
                        </a:rPr>
                        <a:t> </a:t>
                      </a:r>
                      <a:r>
                        <a:rPr lang="en-US" sz="1800" b="1" i="1" u="none" strike="noStrike" kern="1200" dirty="0">
                          <a:solidFill>
                            <a:srgbClr val="000000"/>
                          </a:solidFill>
                          <a:effectLst/>
                          <a:latin typeface="+mn-lt"/>
                          <a:ea typeface="+mn-ea"/>
                          <a:cs typeface="+mn-cs"/>
                        </a:rPr>
                        <a:t>clamp</a:t>
                      </a:r>
                      <a:r>
                        <a:rPr lang="en-US" sz="1800" b="0" i="0" u="none" strike="noStrike" kern="1200" dirty="0">
                          <a:solidFill>
                            <a:srgbClr val="000000"/>
                          </a:solidFill>
                          <a:effectLst/>
                          <a:latin typeface="+mn-lt"/>
                          <a:ea typeface="+mn-ea"/>
                          <a:cs typeface="+mn-cs"/>
                        </a:rPr>
                        <a:t>(TYPE</a:t>
                      </a:r>
                      <a:r>
                        <a:rPr lang="en-US" sz="1800" b="0" i="0" u="none" strike="noStrike" baseline="0" dirty="0">
                          <a:solidFill>
                            <a:srgbClr val="000000"/>
                          </a:solidFill>
                          <a:effectLst/>
                          <a:latin typeface="+mn-lt"/>
                          <a:ea typeface="+mn-ea"/>
                        </a:rPr>
                        <a:t> x, TYPE </a:t>
                      </a:r>
                      <a:r>
                        <a:rPr lang="en-US" sz="1800" b="0" i="0" u="none" strike="noStrike" baseline="0" dirty="0" err="1">
                          <a:solidFill>
                            <a:srgbClr val="000000"/>
                          </a:solidFill>
                          <a:effectLst/>
                          <a:latin typeface="+mn-lt"/>
                          <a:ea typeface="+mn-ea"/>
                        </a:rPr>
                        <a:t>minVal</a:t>
                      </a:r>
                      <a:r>
                        <a:rPr lang="en-US" sz="1800" b="0" i="0" u="none" strike="noStrike" baseline="0" dirty="0">
                          <a:solidFill>
                            <a:srgbClr val="000000"/>
                          </a:solidFill>
                          <a:effectLst/>
                          <a:latin typeface="+mn-lt"/>
                          <a:ea typeface="+mn-ea"/>
                        </a:rPr>
                        <a:t>, TYPE </a:t>
                      </a:r>
                      <a:r>
                        <a:rPr lang="en-US" sz="1800" b="0" i="0" u="none" strike="noStrike" baseline="0" dirty="0" err="1">
                          <a:solidFill>
                            <a:srgbClr val="000000"/>
                          </a:solidFill>
                          <a:effectLst/>
                          <a:latin typeface="+mn-lt"/>
                          <a:ea typeface="+mn-ea"/>
                        </a:rPr>
                        <a:t>maxVal</a:t>
                      </a:r>
                      <a:r>
                        <a:rPr lang="en-US" sz="1800" b="0" i="0" u="none" strike="noStrike" baseline="0" dirty="0">
                          <a:solidFill>
                            <a:srgbClr val="000000"/>
                          </a:solidFill>
                          <a:effectLst/>
                          <a:latin typeface="+mn-lt"/>
                          <a:ea typeface="+mn-ea"/>
                        </a:rPr>
                        <a:t>)</a:t>
                      </a:r>
                      <a:endParaRPr lang="en-US" sz="1800" b="0" i="0" u="none" strike="noStrike" dirty="0">
                        <a:solidFill>
                          <a:srgbClr val="000000"/>
                        </a:solidFill>
                        <a:effectLst/>
                        <a:latin typeface="+mn-lt"/>
                        <a:ea typeface="+mn-ea"/>
                      </a:endParaRPr>
                    </a:p>
                  </a:txBody>
                  <a:tcPr marL="9525" marR="9525" marT="9525" marB="0" anchor="ctr">
                    <a:solidFill>
                      <a:schemeClr val="accent1">
                        <a:lumMod val="20000"/>
                        <a:lumOff val="80000"/>
                      </a:schemeClr>
                    </a:solidFill>
                  </a:tcPr>
                </a:tc>
                <a:tc>
                  <a:txBody>
                    <a:bodyPr/>
                    <a:lstStyle/>
                    <a:p>
                      <a:pPr algn="ctr" fontAlgn="ctr">
                        <a:lnSpc>
                          <a:spcPct val="150000"/>
                        </a:lnSpc>
                      </a:pPr>
                      <a:r>
                        <a:rPr lang="en-US" sz="1800" b="1" i="1" u="none" strike="noStrike" kern="1200" dirty="0">
                          <a:solidFill>
                            <a:srgbClr val="000000"/>
                          </a:solidFill>
                          <a:effectLst/>
                          <a:latin typeface="+mn-lt"/>
                          <a:ea typeface="+mn-ea"/>
                          <a:cs typeface="+mn-cs"/>
                        </a:rPr>
                        <a:t>min</a:t>
                      </a:r>
                      <a:r>
                        <a:rPr lang="en-US" sz="1800" b="0" i="0" u="none" strike="noStrike" dirty="0">
                          <a:solidFill>
                            <a:srgbClr val="000000"/>
                          </a:solidFill>
                          <a:effectLst/>
                          <a:latin typeface="+mn-lt"/>
                          <a:ea typeface="+mn-ea"/>
                        </a:rPr>
                        <a:t>(</a:t>
                      </a:r>
                      <a:r>
                        <a:rPr lang="en-US" sz="1800" b="1" i="1" u="none" strike="noStrike" kern="1200" dirty="0">
                          <a:solidFill>
                            <a:srgbClr val="000000"/>
                          </a:solidFill>
                          <a:effectLst/>
                          <a:latin typeface="+mn-lt"/>
                          <a:ea typeface="+mn-ea"/>
                          <a:cs typeface="+mn-cs"/>
                        </a:rPr>
                        <a:t>max</a:t>
                      </a:r>
                      <a:r>
                        <a:rPr lang="en-US" sz="1800" b="0" i="0" u="none" strike="noStrike" dirty="0">
                          <a:solidFill>
                            <a:srgbClr val="000000"/>
                          </a:solidFill>
                          <a:effectLst/>
                          <a:latin typeface="+mn-lt"/>
                          <a:ea typeface="+mn-ea"/>
                        </a:rPr>
                        <a:t>(</a:t>
                      </a:r>
                      <a:r>
                        <a:rPr lang="en-US" sz="1800" b="0" i="0" u="none" strike="noStrike" dirty="0" err="1">
                          <a:solidFill>
                            <a:srgbClr val="000000"/>
                          </a:solidFill>
                          <a:effectLst/>
                          <a:latin typeface="+mn-lt"/>
                          <a:ea typeface="+mn-ea"/>
                        </a:rPr>
                        <a:t>x,minVal</a:t>
                      </a:r>
                      <a:r>
                        <a:rPr lang="en-US" sz="1800" b="0" i="0" u="none" strike="noStrike" dirty="0">
                          <a:solidFill>
                            <a:srgbClr val="000000"/>
                          </a:solidFill>
                          <a:effectLst/>
                          <a:latin typeface="+mn-lt"/>
                          <a:ea typeface="+mn-ea"/>
                        </a:rPr>
                        <a:t>), </a:t>
                      </a:r>
                      <a:r>
                        <a:rPr lang="en-US" sz="1800" b="0" i="0" u="none" strike="noStrike" dirty="0" err="1">
                          <a:solidFill>
                            <a:srgbClr val="000000"/>
                          </a:solidFill>
                          <a:effectLst/>
                          <a:latin typeface="+mn-lt"/>
                          <a:ea typeface="+mn-ea"/>
                        </a:rPr>
                        <a:t>maxVal</a:t>
                      </a:r>
                      <a:r>
                        <a:rPr lang="en-US" sz="1800" b="0" i="0" u="none" strike="noStrike" dirty="0">
                          <a:solidFill>
                            <a:srgbClr val="000000"/>
                          </a:solidFill>
                          <a:effectLst/>
                          <a:latin typeface="+mn-lt"/>
                          <a:ea typeface="+mn-ea"/>
                        </a:rPr>
                        <a:t>)</a:t>
                      </a:r>
                    </a:p>
                  </a:txBody>
                  <a:tcPr marL="9525" marR="9525" marT="9525" marB="0" anchor="ctr">
                    <a:solidFill>
                      <a:schemeClr val="accent1">
                        <a:lumMod val="20000"/>
                        <a:lumOff val="80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871498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92B0336B-DC32-40E2-B793-31CE8A548164}"/>
              </a:ext>
            </a:extLst>
          </p:cNvPr>
          <p:cNvSpPr>
            <a:spLocks noGrp="1"/>
          </p:cNvSpPr>
          <p:nvPr>
            <p:ph type="title"/>
          </p:nvPr>
        </p:nvSpPr>
        <p:spPr/>
        <p:txBody>
          <a:bodyPr/>
          <a:lstStyle/>
          <a:p>
            <a:r>
              <a:rPr lang="en-US" altLang="zh-CN" dirty="0"/>
              <a:t>Task1 </a:t>
            </a:r>
            <a:r>
              <a:rPr lang="zh-CN" altLang="en-US" dirty="0"/>
              <a:t>法向量计算</a:t>
            </a:r>
          </a:p>
        </p:txBody>
      </p:sp>
      <p:sp>
        <p:nvSpPr>
          <p:cNvPr id="4" name="Content Placeholder 2">
            <a:extLst>
              <a:ext uri="{FF2B5EF4-FFF2-40B4-BE49-F238E27FC236}">
                <a16:creationId xmlns:a16="http://schemas.microsoft.com/office/drawing/2014/main" id="{16D843E8-CB1D-43E8-ADAB-738EDE99A70F}"/>
              </a:ext>
            </a:extLst>
          </p:cNvPr>
          <p:cNvSpPr txBox="1">
            <a:spLocks/>
          </p:cNvSpPr>
          <p:nvPr/>
        </p:nvSpPr>
        <p:spPr>
          <a:xfrm>
            <a:off x="838200" y="1473621"/>
            <a:ext cx="10515600" cy="4351338"/>
          </a:xfrm>
          <a:prstGeom prst="rect">
            <a:avLst/>
          </a:prstGeom>
        </p:spPr>
        <p:txBody>
          <a:bodyPr>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物体顶点的法向量无法直接计算得到，但是我们可以先计算顶点所在的几个面的面法向量再由这些面法向量求和得到顶点的法向量</a:t>
            </a:r>
          </a:p>
          <a:p>
            <a:endParaRPr lang="zh-CN" altLang="en-US" dirty="0"/>
          </a:p>
          <a:p>
            <a:endParaRPr lang="en-US" altLang="zh-CN" sz="2200" u="sng" dirty="0">
              <a:latin typeface="+mn-ea"/>
            </a:endParaRPr>
          </a:p>
        </p:txBody>
      </p:sp>
      <p:pic>
        <p:nvPicPr>
          <p:cNvPr id="5" name="图片 4">
            <a:extLst>
              <a:ext uri="{FF2B5EF4-FFF2-40B4-BE49-F238E27FC236}">
                <a16:creationId xmlns:a16="http://schemas.microsoft.com/office/drawing/2014/main" id="{BC192EE3-DD55-41D4-975A-0953806D6AFB}"/>
              </a:ext>
            </a:extLst>
          </p:cNvPr>
          <p:cNvPicPr>
            <a:picLocks noChangeAspect="1"/>
          </p:cNvPicPr>
          <p:nvPr/>
        </p:nvPicPr>
        <p:blipFill>
          <a:blip r:embed="rId2"/>
          <a:stretch>
            <a:fillRect/>
          </a:stretch>
        </p:blipFill>
        <p:spPr>
          <a:xfrm>
            <a:off x="6840204" y="3001370"/>
            <a:ext cx="2259100" cy="2326670"/>
          </a:xfrm>
          <a:prstGeom prst="rect">
            <a:avLst/>
          </a:prstGeom>
        </p:spPr>
      </p:pic>
      <p:pic>
        <p:nvPicPr>
          <p:cNvPr id="6" name="图片 5">
            <a:extLst>
              <a:ext uri="{FF2B5EF4-FFF2-40B4-BE49-F238E27FC236}">
                <a16:creationId xmlns:a16="http://schemas.microsoft.com/office/drawing/2014/main" id="{799D89D1-809C-459E-9308-3A0F6ED768BD}"/>
              </a:ext>
            </a:extLst>
          </p:cNvPr>
          <p:cNvPicPr>
            <a:picLocks noChangeAspect="1"/>
          </p:cNvPicPr>
          <p:nvPr/>
        </p:nvPicPr>
        <p:blipFill>
          <a:blip r:embed="rId3"/>
          <a:stretch>
            <a:fillRect/>
          </a:stretch>
        </p:blipFill>
        <p:spPr>
          <a:xfrm>
            <a:off x="9146797" y="4105414"/>
            <a:ext cx="2259100" cy="564598"/>
          </a:xfrm>
          <a:prstGeom prst="rect">
            <a:avLst/>
          </a:prstGeom>
        </p:spPr>
      </p:pic>
      <p:cxnSp>
        <p:nvCxnSpPr>
          <p:cNvPr id="7" name="直接箭头连接符 6">
            <a:extLst>
              <a:ext uri="{FF2B5EF4-FFF2-40B4-BE49-F238E27FC236}">
                <a16:creationId xmlns:a16="http://schemas.microsoft.com/office/drawing/2014/main" id="{00EADB72-AFCC-48F0-8721-529ADF8E7274}"/>
              </a:ext>
            </a:extLst>
          </p:cNvPr>
          <p:cNvCxnSpPr>
            <a:cxnSpLocks/>
          </p:cNvCxnSpPr>
          <p:nvPr/>
        </p:nvCxnSpPr>
        <p:spPr>
          <a:xfrm flipV="1">
            <a:off x="1201443" y="3689213"/>
            <a:ext cx="495300" cy="1397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D649CE8E-C05D-4B0C-A4F5-F3B9444871CA}"/>
              </a:ext>
            </a:extLst>
          </p:cNvPr>
          <p:cNvCxnSpPr>
            <a:cxnSpLocks/>
          </p:cNvCxnSpPr>
          <p:nvPr/>
        </p:nvCxnSpPr>
        <p:spPr>
          <a:xfrm flipV="1">
            <a:off x="1201443" y="4540113"/>
            <a:ext cx="1308100" cy="5461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929C746-10F2-4BBA-8DB9-A64410EBC1AA}"/>
              </a:ext>
            </a:extLst>
          </p:cNvPr>
          <p:cNvCxnSpPr>
            <a:cxnSpLocks/>
          </p:cNvCxnSpPr>
          <p:nvPr/>
        </p:nvCxnSpPr>
        <p:spPr>
          <a:xfrm>
            <a:off x="1696743" y="3689213"/>
            <a:ext cx="812800" cy="850900"/>
          </a:xfrm>
          <a:prstGeom prst="line">
            <a:avLst/>
          </a:prstGeom>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DEEE9194-149C-444B-8FD9-364251C7EE21}"/>
              </a:ext>
            </a:extLst>
          </p:cNvPr>
          <p:cNvSpPr txBox="1"/>
          <p:nvPr/>
        </p:nvSpPr>
        <p:spPr>
          <a:xfrm>
            <a:off x="899757" y="5086213"/>
            <a:ext cx="495300" cy="369332"/>
          </a:xfrm>
          <a:prstGeom prst="rect">
            <a:avLst/>
          </a:prstGeom>
          <a:noFill/>
        </p:spPr>
        <p:txBody>
          <a:bodyPr wrap="square" rtlCol="0">
            <a:spAutoFit/>
          </a:bodyPr>
          <a:lstStyle/>
          <a:p>
            <a:r>
              <a:rPr lang="en-US" altLang="zh-CN" dirty="0">
                <a:latin typeface="+mn-ea"/>
              </a:rPr>
              <a:t>p0</a:t>
            </a:r>
            <a:endParaRPr lang="zh-CN" altLang="en-US" dirty="0">
              <a:latin typeface="+mn-ea"/>
            </a:endParaRPr>
          </a:p>
        </p:txBody>
      </p:sp>
      <p:sp>
        <p:nvSpPr>
          <p:cNvPr id="11" name="文本框 10">
            <a:extLst>
              <a:ext uri="{FF2B5EF4-FFF2-40B4-BE49-F238E27FC236}">
                <a16:creationId xmlns:a16="http://schemas.microsoft.com/office/drawing/2014/main" id="{F40935E5-F3DD-43DC-B903-96C48B3DEFEB}"/>
              </a:ext>
            </a:extLst>
          </p:cNvPr>
          <p:cNvSpPr txBox="1"/>
          <p:nvPr/>
        </p:nvSpPr>
        <p:spPr>
          <a:xfrm>
            <a:off x="2538057" y="4387713"/>
            <a:ext cx="593786" cy="369332"/>
          </a:xfrm>
          <a:prstGeom prst="rect">
            <a:avLst/>
          </a:prstGeom>
          <a:noFill/>
        </p:spPr>
        <p:txBody>
          <a:bodyPr wrap="square" rtlCol="0">
            <a:spAutoFit/>
          </a:bodyPr>
          <a:lstStyle/>
          <a:p>
            <a:r>
              <a:rPr lang="en-US" altLang="zh-CN" dirty="0">
                <a:latin typeface="+mn-ea"/>
              </a:rPr>
              <a:t>p1</a:t>
            </a:r>
            <a:endParaRPr lang="zh-CN" altLang="en-US" dirty="0">
              <a:latin typeface="+mn-ea"/>
            </a:endParaRPr>
          </a:p>
        </p:txBody>
      </p:sp>
      <p:sp>
        <p:nvSpPr>
          <p:cNvPr id="12" name="文本框 11">
            <a:extLst>
              <a:ext uri="{FF2B5EF4-FFF2-40B4-BE49-F238E27FC236}">
                <a16:creationId xmlns:a16="http://schemas.microsoft.com/office/drawing/2014/main" id="{35E94514-1589-4ADD-8868-4EA28F118854}"/>
              </a:ext>
            </a:extLst>
          </p:cNvPr>
          <p:cNvSpPr txBox="1"/>
          <p:nvPr/>
        </p:nvSpPr>
        <p:spPr>
          <a:xfrm>
            <a:off x="1305637" y="3319881"/>
            <a:ext cx="495300" cy="369332"/>
          </a:xfrm>
          <a:prstGeom prst="rect">
            <a:avLst/>
          </a:prstGeom>
          <a:noFill/>
        </p:spPr>
        <p:txBody>
          <a:bodyPr wrap="square" rtlCol="0">
            <a:spAutoFit/>
          </a:bodyPr>
          <a:lstStyle/>
          <a:p>
            <a:r>
              <a:rPr lang="en-US" altLang="zh-CN" dirty="0">
                <a:latin typeface="+mn-ea"/>
              </a:rPr>
              <a:t>p2</a:t>
            </a:r>
            <a:endParaRPr lang="zh-CN" altLang="en-US" dirty="0">
              <a:latin typeface="+mn-ea"/>
            </a:endParaRPr>
          </a:p>
        </p:txBody>
      </p:sp>
      <p:sp>
        <p:nvSpPr>
          <p:cNvPr id="13" name="箭头: 下弧形 12">
            <a:extLst>
              <a:ext uri="{FF2B5EF4-FFF2-40B4-BE49-F238E27FC236}">
                <a16:creationId xmlns:a16="http://schemas.microsoft.com/office/drawing/2014/main" id="{6D76A203-0688-42F4-AE65-E567EA921556}"/>
              </a:ext>
            </a:extLst>
          </p:cNvPr>
          <p:cNvSpPr/>
          <p:nvPr/>
        </p:nvSpPr>
        <p:spPr>
          <a:xfrm rot="17759835">
            <a:off x="1711517" y="4362313"/>
            <a:ext cx="286912" cy="1778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latin typeface="+mn-ea"/>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5590E9E4-1596-4F57-9239-A783EA9BAA8D}"/>
                  </a:ext>
                </a:extLst>
              </p:cNvPr>
              <p:cNvSpPr/>
              <p:nvPr/>
            </p:nvSpPr>
            <p:spPr>
              <a:xfrm>
                <a:off x="2359103" y="3986115"/>
                <a:ext cx="2915926" cy="369332"/>
              </a:xfrm>
              <a:prstGeom prst="rect">
                <a:avLst/>
              </a:prstGeom>
            </p:spPr>
            <p:txBody>
              <a:bodyPr wrap="none">
                <a:spAutoFit/>
              </a:bodyPr>
              <a:lstStyle/>
              <a:p>
                <a:pPr lvl="1">
                  <a:lnSpc>
                    <a:spcPct val="100000"/>
                  </a:lnSpc>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𝒑</m:t>
                          </m:r>
                        </m:e>
                        <m:sub>
                          <m:r>
                            <a:rPr lang="en-US" altLang="zh-CN" b="1" i="1">
                              <a:latin typeface="Cambria Math" panose="02040503050406030204" pitchFamily="18" charset="0"/>
                            </a:rPr>
                            <m:t>𝟏</m:t>
                          </m:r>
                        </m:sub>
                      </m:sSub>
                      <m:r>
                        <a:rPr lang="en-US" altLang="zh-CN"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𝒑</m:t>
                          </m:r>
                        </m:e>
                        <m:sub>
                          <m:r>
                            <a:rPr lang="en-US" altLang="zh-CN" b="1" i="1">
                              <a:latin typeface="Cambria Math" panose="02040503050406030204" pitchFamily="18" charset="0"/>
                            </a:rPr>
                            <m:t>𝟎</m:t>
                          </m:r>
                        </m:sub>
                      </m:sSub>
                      <m:r>
                        <a:rPr lang="en-US" altLang="zh-CN"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𝒑</m:t>
                          </m:r>
                        </m:e>
                        <m:sub>
                          <m:r>
                            <a:rPr lang="en-US" altLang="zh-CN" b="1" i="1">
                              <a:latin typeface="Cambria Math" panose="02040503050406030204" pitchFamily="18" charset="0"/>
                            </a:rPr>
                            <m:t>𝟐</m:t>
                          </m:r>
                        </m:sub>
                      </m:sSub>
                      <m:r>
                        <a:rPr lang="en-US" altLang="zh-CN" i="1">
                          <a:latin typeface="Cambria Math" panose="02040503050406030204" pitchFamily="18" charset="0"/>
                        </a:rPr>
                        <m:t>−</m:t>
                      </m:r>
                      <m:sSub>
                        <m:sSubPr>
                          <m:ctrlPr>
                            <a:rPr lang="en-US" altLang="zh-CN" b="1" i="1">
                              <a:latin typeface="Cambria Math" panose="02040503050406030204" pitchFamily="18" charset="0"/>
                            </a:rPr>
                          </m:ctrlPr>
                        </m:sSubPr>
                        <m:e>
                          <m:r>
                            <a:rPr lang="en-US" altLang="zh-CN" b="1" i="1">
                              <a:latin typeface="Cambria Math" panose="02040503050406030204" pitchFamily="18" charset="0"/>
                            </a:rPr>
                            <m:t>𝒑</m:t>
                          </m:r>
                        </m:e>
                        <m:sub>
                          <m:r>
                            <a:rPr lang="en-US" altLang="zh-CN" b="1" i="1">
                              <a:latin typeface="Cambria Math" panose="02040503050406030204" pitchFamily="18" charset="0"/>
                            </a:rPr>
                            <m:t>𝟎</m:t>
                          </m:r>
                        </m:sub>
                      </m:sSub>
                      <m:r>
                        <a:rPr lang="en-US" altLang="zh-CN" i="1">
                          <a:latin typeface="Cambria Math" panose="02040503050406030204" pitchFamily="18" charset="0"/>
                        </a:rPr>
                        <m:t>)</m:t>
                      </m:r>
                    </m:oMath>
                  </m:oMathPara>
                </a14:m>
                <a:endParaRPr lang="en-US" altLang="zh-CN" dirty="0">
                  <a:latin typeface="+mn-ea"/>
                </a:endParaRPr>
              </a:p>
            </p:txBody>
          </p:sp>
        </mc:Choice>
        <mc:Fallback xmlns="">
          <p:sp>
            <p:nvSpPr>
              <p:cNvPr id="14" name="矩形 13">
                <a:extLst>
                  <a:ext uri="{FF2B5EF4-FFF2-40B4-BE49-F238E27FC236}">
                    <a16:creationId xmlns:a16="http://schemas.microsoft.com/office/drawing/2014/main" id="{5590E9E4-1596-4F57-9239-A783EA9BAA8D}"/>
                  </a:ext>
                </a:extLst>
              </p:cNvPr>
              <p:cNvSpPr>
                <a:spLocks noRot="1" noChangeAspect="1" noMove="1" noResize="1" noEditPoints="1" noAdjustHandles="1" noChangeArrowheads="1" noChangeShapeType="1" noTextEdit="1"/>
              </p:cNvSpPr>
              <p:nvPr/>
            </p:nvSpPr>
            <p:spPr>
              <a:xfrm>
                <a:off x="2359103" y="3986115"/>
                <a:ext cx="2915926" cy="369332"/>
              </a:xfrm>
              <a:prstGeom prst="rect">
                <a:avLst/>
              </a:prstGeom>
              <a:blipFill>
                <a:blip r:embed="rId4"/>
                <a:stretch>
                  <a:fillRect b="-15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TextBox 4">
                <a:extLst>
                  <a:ext uri="{FF2B5EF4-FFF2-40B4-BE49-F238E27FC236}">
                    <a16:creationId xmlns:a16="http://schemas.microsoft.com/office/drawing/2014/main" id="{F0C6FCAE-E382-4977-A879-07B66160C545}"/>
                  </a:ext>
                </a:extLst>
              </p:cNvPr>
              <p:cNvSpPr txBox="1"/>
              <p:nvPr/>
            </p:nvSpPr>
            <p:spPr>
              <a:xfrm>
                <a:off x="-280889" y="5640293"/>
                <a:ext cx="6034244" cy="369332"/>
              </a:xfrm>
              <a:prstGeom prst="rect">
                <a:avLst/>
              </a:prstGeom>
              <a:noFill/>
            </p:spPr>
            <p:txBody>
              <a:bodyPr wrap="square" rtlCol="0">
                <a:spAutoFit/>
              </a:bodyPr>
              <a:lstStyle/>
              <a:p>
                <a:pPr algn="ctr"/>
                <a:r>
                  <a:rPr lang="zh-CN" altLang="en-US" dirty="0">
                    <a:latin typeface="+mn-ea"/>
                  </a:rPr>
                  <a:t>计算由</a:t>
                </a:r>
                <a:r>
                  <a:rPr lang="en-US" altLang="zh-CN" dirty="0">
                    <a:latin typeface="+mn-ea"/>
                  </a:rPr>
                  <a:t>3</a:t>
                </a:r>
                <a:r>
                  <a:rPr lang="zh-CN" altLang="en-US" dirty="0">
                    <a:latin typeface="+mn-ea"/>
                  </a:rPr>
                  <a:t>个顶点</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oMath>
                </a14:m>
                <a:r>
                  <a:rPr lang="zh-CN" altLang="en-US" dirty="0">
                    <a:latin typeface="+mn-ea"/>
                  </a:rPr>
                  <a:t>组成的三角面片的面法向量</a:t>
                </a:r>
              </a:p>
            </p:txBody>
          </p:sp>
        </mc:Choice>
        <mc:Fallback xmlns="">
          <p:sp>
            <p:nvSpPr>
              <p:cNvPr id="15" name="TextBox 4">
                <a:extLst>
                  <a:ext uri="{FF2B5EF4-FFF2-40B4-BE49-F238E27FC236}">
                    <a16:creationId xmlns:a16="http://schemas.microsoft.com/office/drawing/2014/main" id="{F0C6FCAE-E382-4977-A879-07B66160C545}"/>
                  </a:ext>
                </a:extLst>
              </p:cNvPr>
              <p:cNvSpPr txBox="1">
                <a:spLocks noRot="1" noChangeAspect="1" noMove="1" noResize="1" noEditPoints="1" noAdjustHandles="1" noChangeArrowheads="1" noChangeShapeType="1" noTextEdit="1"/>
              </p:cNvSpPr>
              <p:nvPr/>
            </p:nvSpPr>
            <p:spPr>
              <a:xfrm>
                <a:off x="-280889" y="5640293"/>
                <a:ext cx="6034244" cy="369332"/>
              </a:xfrm>
              <a:prstGeom prst="rect">
                <a:avLst/>
              </a:prstGeom>
              <a:blipFill>
                <a:blip r:embed="rId5"/>
                <a:stretch>
                  <a:fillRect t="-8197" b="-24590"/>
                </a:stretch>
              </a:blipFill>
            </p:spPr>
            <p:txBody>
              <a:bodyPr/>
              <a:lstStyle/>
              <a:p>
                <a:r>
                  <a:rPr lang="zh-CN" altLang="en-US">
                    <a:noFill/>
                  </a:rPr>
                  <a:t> </a:t>
                </a:r>
              </a:p>
            </p:txBody>
          </p:sp>
        </mc:Fallback>
      </mc:AlternateContent>
      <p:sp>
        <p:nvSpPr>
          <p:cNvPr id="16" name="TextBox 4">
            <a:extLst>
              <a:ext uri="{FF2B5EF4-FFF2-40B4-BE49-F238E27FC236}">
                <a16:creationId xmlns:a16="http://schemas.microsoft.com/office/drawing/2014/main" id="{62E77894-A176-42D9-AC28-980A07EA5CCF}"/>
              </a:ext>
            </a:extLst>
          </p:cNvPr>
          <p:cNvSpPr txBox="1"/>
          <p:nvPr/>
        </p:nvSpPr>
        <p:spPr>
          <a:xfrm>
            <a:off x="5981915" y="5640293"/>
            <a:ext cx="6034244" cy="369332"/>
          </a:xfrm>
          <a:prstGeom prst="rect">
            <a:avLst/>
          </a:prstGeom>
          <a:noFill/>
        </p:spPr>
        <p:txBody>
          <a:bodyPr wrap="square" rtlCol="0">
            <a:spAutoFit/>
          </a:bodyPr>
          <a:lstStyle/>
          <a:p>
            <a:pPr algn="ctr"/>
            <a:r>
              <a:rPr lang="zh-CN" altLang="en-US" dirty="0">
                <a:latin typeface="+mn-ea"/>
              </a:rPr>
              <a:t>再根据顶点相邻的所有面片的面法向量计算出顶点法向量</a:t>
            </a:r>
          </a:p>
        </p:txBody>
      </p:sp>
    </p:spTree>
    <p:extLst>
      <p:ext uri="{BB962C8B-B14F-4D97-AF65-F5344CB8AC3E}">
        <p14:creationId xmlns:p14="http://schemas.microsoft.com/office/powerpoint/2010/main" val="2555774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E73D649-8D68-4945-8502-404C6736D542}"/>
              </a:ext>
            </a:extLst>
          </p:cNvPr>
          <p:cNvSpPr>
            <a:spLocks noGrp="1"/>
          </p:cNvSpPr>
          <p:nvPr>
            <p:ph idx="1"/>
          </p:nvPr>
        </p:nvSpPr>
        <p:spPr/>
        <p:txBody>
          <a:bodyPr/>
          <a:lstStyle/>
          <a:p>
            <a:r>
              <a:rPr lang="zh-CN" altLang="en-US" dirty="0"/>
              <a:t>在之前的实验中，我们的物体顶点只有两种数据：顶点坐标与顶点颜色</a:t>
            </a:r>
            <a:endParaRPr lang="en-US" altLang="zh-CN" dirty="0"/>
          </a:p>
          <a:p>
            <a:r>
              <a:rPr lang="zh-CN" altLang="en-US" dirty="0"/>
              <a:t>上次实验开始，我们的物体顶点多了一类数据：顶点法向量</a:t>
            </a:r>
            <a:endParaRPr lang="en-US" altLang="zh-CN" dirty="0"/>
          </a:p>
          <a:p>
            <a:r>
              <a:rPr lang="zh-CN" altLang="en-US" dirty="0"/>
              <a:t>为此</a:t>
            </a:r>
            <a:r>
              <a:rPr lang="en-US" altLang="zh-CN" dirty="0" err="1"/>
              <a:t>TriMesh</a:t>
            </a:r>
            <a:r>
              <a:rPr lang="zh-CN" altLang="en-US" dirty="0"/>
              <a:t>类中也要增加与法向量相关的函数和变量</a:t>
            </a:r>
          </a:p>
        </p:txBody>
      </p:sp>
      <p:sp>
        <p:nvSpPr>
          <p:cNvPr id="3" name="标题 2">
            <a:extLst>
              <a:ext uri="{FF2B5EF4-FFF2-40B4-BE49-F238E27FC236}">
                <a16:creationId xmlns:a16="http://schemas.microsoft.com/office/drawing/2014/main" id="{1CE0E480-3081-4FE9-89A9-365D6E812FB0}"/>
              </a:ext>
            </a:extLst>
          </p:cNvPr>
          <p:cNvSpPr>
            <a:spLocks noGrp="1"/>
          </p:cNvSpPr>
          <p:nvPr>
            <p:ph type="title"/>
          </p:nvPr>
        </p:nvSpPr>
        <p:spPr/>
        <p:txBody>
          <a:bodyPr/>
          <a:lstStyle/>
          <a:p>
            <a:r>
              <a:rPr lang="en-US" altLang="zh-CN" dirty="0" err="1"/>
              <a:t>TriMesh</a:t>
            </a:r>
            <a:r>
              <a:rPr lang="zh-CN" altLang="en-US" dirty="0"/>
              <a:t>类中的参数</a:t>
            </a:r>
          </a:p>
        </p:txBody>
      </p:sp>
      <p:sp>
        <p:nvSpPr>
          <p:cNvPr id="17" name="文本框 16">
            <a:extLst>
              <a:ext uri="{FF2B5EF4-FFF2-40B4-BE49-F238E27FC236}">
                <a16:creationId xmlns:a16="http://schemas.microsoft.com/office/drawing/2014/main" id="{AD369E93-614A-4E5C-B4D9-EEAAB7E1EC74}"/>
              </a:ext>
            </a:extLst>
          </p:cNvPr>
          <p:cNvSpPr txBox="1"/>
          <p:nvPr/>
        </p:nvSpPr>
        <p:spPr>
          <a:xfrm>
            <a:off x="5716428" y="1077330"/>
            <a:ext cx="6519906" cy="4185761"/>
          </a:xfrm>
          <a:prstGeom prst="rect">
            <a:avLst/>
          </a:prstGeom>
          <a:noFill/>
        </p:spPr>
        <p:txBody>
          <a:bodyPr wrap="square">
            <a:spAutoFit/>
          </a:bodyPr>
          <a:lstStyle/>
          <a:p>
            <a:r>
              <a:rPr lang="en-US" altLang="zh-CN" sz="1400" b="0" dirty="0">
                <a:solidFill>
                  <a:srgbClr val="6A9955"/>
                </a:solidFill>
                <a:effectLst/>
                <a:latin typeface="Consolas" panose="020B0609020204030204" pitchFamily="49" charset="0"/>
              </a:rPr>
              <a:t>// </a:t>
            </a:r>
            <a:r>
              <a:rPr lang="en-US" altLang="zh-CN" sz="1400" b="0" dirty="0" err="1">
                <a:solidFill>
                  <a:srgbClr val="6A9955"/>
                </a:solidFill>
                <a:effectLst/>
                <a:latin typeface="Consolas" panose="020B0609020204030204" pitchFamily="49" charset="0"/>
              </a:rPr>
              <a:t>TriMesh</a:t>
            </a:r>
            <a:r>
              <a:rPr lang="zh-CN" altLang="en-US" sz="1400" b="0" dirty="0">
                <a:solidFill>
                  <a:srgbClr val="6A9955"/>
                </a:solidFill>
                <a:effectLst/>
                <a:latin typeface="Consolas" panose="020B0609020204030204" pitchFamily="49" charset="0"/>
              </a:rPr>
              <a:t>中新增的函数</a:t>
            </a:r>
            <a:endParaRPr lang="en-US" altLang="zh-CN" sz="1400" b="0" dirty="0">
              <a:solidFill>
                <a:srgbClr val="569CD6"/>
              </a:solidFill>
              <a:effectLst/>
              <a:latin typeface="Consolas" panose="020B0609020204030204" pitchFamily="49" charset="0"/>
            </a:endParaRPr>
          </a:p>
          <a:p>
            <a:r>
              <a:rPr lang="en-US" altLang="zh-CN" sz="1400" b="0" dirty="0">
                <a:solidFill>
                  <a:srgbClr val="569CD6"/>
                </a:solidFill>
                <a:effectLst/>
                <a:latin typeface="Consolas" panose="020B0609020204030204" pitchFamily="49" charset="0"/>
              </a:rPr>
              <a:t>public:</a:t>
            </a:r>
            <a:endParaRPr lang="en-US" altLang="zh-CN" sz="1400" b="0" dirty="0">
              <a:solidFill>
                <a:srgbClr val="D4D4D4"/>
              </a:solidFill>
              <a:effectLst/>
              <a:latin typeface="Consolas" panose="020B0609020204030204" pitchFamily="49" charset="0"/>
            </a:endParaRPr>
          </a:p>
          <a:p>
            <a:br>
              <a:rPr lang="en-US" altLang="zh-CN" sz="1400" b="0" dirty="0">
                <a:solidFill>
                  <a:srgbClr val="D4D4D4"/>
                </a:solidFill>
                <a:effectLst/>
                <a:latin typeface="Consolas" panose="020B0609020204030204" pitchFamily="49" charset="0"/>
              </a:rPr>
            </a:br>
            <a:r>
              <a:rPr lang="en-US" altLang="zh-CN" sz="1400" b="0" dirty="0">
                <a:solidFill>
                  <a:srgbClr val="D4D4D4"/>
                </a:solidFill>
                <a:effectLst/>
                <a:latin typeface="Consolas" panose="020B0609020204030204" pitchFamily="49" charset="0"/>
              </a:rPr>
              <a:t>    </a:t>
            </a:r>
            <a:r>
              <a:rPr lang="en-US" altLang="zh-CN" sz="1400" b="0" dirty="0">
                <a:solidFill>
                  <a:srgbClr val="4EC9B0"/>
                </a:solidFill>
                <a:effectLst/>
                <a:latin typeface="Consolas" panose="020B0609020204030204" pitchFamily="49" charset="0"/>
              </a:rPr>
              <a:t>std</a:t>
            </a:r>
            <a:r>
              <a:rPr lang="en-US" altLang="zh-CN" sz="1400" b="0" dirty="0">
                <a:solidFill>
                  <a:srgbClr val="D4D4D4"/>
                </a:solidFill>
                <a:effectLst/>
                <a:latin typeface="Consolas" panose="020B0609020204030204" pitchFamily="49" charset="0"/>
              </a:rPr>
              <a:t>::</a:t>
            </a:r>
            <a:r>
              <a:rPr lang="en-US" altLang="zh-CN" sz="1400" b="0" dirty="0">
                <a:solidFill>
                  <a:srgbClr val="4EC9B0"/>
                </a:solidFill>
                <a:effectLst/>
                <a:latin typeface="Consolas" panose="020B0609020204030204" pitchFamily="49" charset="0"/>
              </a:rPr>
              <a:t>vector</a:t>
            </a:r>
            <a:r>
              <a:rPr lang="en-US" altLang="zh-CN" sz="1400" b="0" dirty="0">
                <a:solidFill>
                  <a:srgbClr val="D4D4D4"/>
                </a:solidFill>
                <a:effectLst/>
                <a:latin typeface="Consolas" panose="020B0609020204030204" pitchFamily="49" charset="0"/>
              </a:rPr>
              <a:t>&lt;</a:t>
            </a:r>
            <a:r>
              <a:rPr lang="en-US" altLang="zh-CN" sz="1400" b="0" dirty="0" err="1">
                <a:solidFill>
                  <a:srgbClr val="4EC9B0"/>
                </a:solidFill>
                <a:effectLst/>
                <a:latin typeface="Consolas" panose="020B0609020204030204" pitchFamily="49" charset="0"/>
              </a:rPr>
              <a:t>glm</a:t>
            </a:r>
            <a:r>
              <a:rPr lang="en-US" altLang="zh-CN" sz="1400" b="0" dirty="0">
                <a:solidFill>
                  <a:srgbClr val="D4D4D4"/>
                </a:solidFill>
                <a:effectLst/>
                <a:latin typeface="Consolas" panose="020B0609020204030204" pitchFamily="49" charset="0"/>
              </a:rPr>
              <a:t>::</a:t>
            </a:r>
            <a:r>
              <a:rPr lang="en-US" altLang="zh-CN" sz="1400" b="0" dirty="0">
                <a:solidFill>
                  <a:srgbClr val="4EC9B0"/>
                </a:solidFill>
                <a:effectLst/>
                <a:latin typeface="Consolas" panose="020B0609020204030204" pitchFamily="49" charset="0"/>
              </a:rPr>
              <a:t>vec3</a:t>
            </a:r>
            <a:r>
              <a:rPr lang="en-US" altLang="zh-CN" sz="1400" b="0" dirty="0">
                <a:solidFill>
                  <a:srgbClr val="D4D4D4"/>
                </a:solidFill>
                <a:effectLst/>
                <a:latin typeface="Consolas" panose="020B0609020204030204" pitchFamily="49" charset="0"/>
              </a:rPr>
              <a:t>&gt; </a:t>
            </a:r>
            <a:r>
              <a:rPr lang="en-US" altLang="zh-CN" sz="1400" b="0" dirty="0" err="1">
                <a:solidFill>
                  <a:srgbClr val="DCDCAA"/>
                </a:solidFill>
                <a:effectLst/>
                <a:latin typeface="Consolas" panose="020B0609020204030204" pitchFamily="49" charset="0"/>
              </a:rPr>
              <a:t>getVertexNormals</a:t>
            </a:r>
            <a:r>
              <a:rPr lang="en-US" altLang="zh-CN" sz="1400" b="0" dirty="0">
                <a:solidFill>
                  <a:srgbClr val="D4D4D4"/>
                </a:solidFill>
                <a:effectLst/>
                <a:latin typeface="Consolas" panose="020B0609020204030204" pitchFamily="49" charset="0"/>
              </a:rPr>
              <a:t>();</a:t>
            </a:r>
          </a:p>
          <a:p>
            <a:endParaRPr lang="en-US" altLang="zh-CN" sz="1400" b="0" dirty="0">
              <a:solidFill>
                <a:srgbClr val="D4D4D4"/>
              </a:solidFill>
              <a:effectLst/>
              <a:latin typeface="Consolas" panose="020B0609020204030204" pitchFamily="49" charset="0"/>
            </a:endParaRPr>
          </a:p>
          <a:p>
            <a:r>
              <a:rPr lang="en-US" altLang="zh-CN" sz="1400" b="0" dirty="0">
                <a:solidFill>
                  <a:srgbClr val="D4D4D4"/>
                </a:solidFill>
                <a:effectLst/>
                <a:latin typeface="Consolas" panose="020B0609020204030204" pitchFamily="49" charset="0"/>
              </a:rPr>
              <a:t>    </a:t>
            </a:r>
            <a:r>
              <a:rPr lang="en-US" altLang="zh-CN" sz="1400" b="0" dirty="0">
                <a:solidFill>
                  <a:srgbClr val="4EC9B0"/>
                </a:solidFill>
                <a:effectLst/>
                <a:latin typeface="Consolas" panose="020B0609020204030204" pitchFamily="49" charset="0"/>
              </a:rPr>
              <a:t>std</a:t>
            </a:r>
            <a:r>
              <a:rPr lang="en-US" altLang="zh-CN" sz="1400" b="0" dirty="0">
                <a:solidFill>
                  <a:srgbClr val="D4D4D4"/>
                </a:solidFill>
                <a:effectLst/>
                <a:latin typeface="Consolas" panose="020B0609020204030204" pitchFamily="49" charset="0"/>
              </a:rPr>
              <a:t>::</a:t>
            </a:r>
            <a:r>
              <a:rPr lang="en-US" altLang="zh-CN" sz="1400" b="0" dirty="0">
                <a:solidFill>
                  <a:srgbClr val="4EC9B0"/>
                </a:solidFill>
                <a:effectLst/>
                <a:latin typeface="Consolas" panose="020B0609020204030204" pitchFamily="49" charset="0"/>
              </a:rPr>
              <a:t>vector</a:t>
            </a:r>
            <a:r>
              <a:rPr lang="en-US" altLang="zh-CN" sz="1400" b="0" dirty="0">
                <a:solidFill>
                  <a:srgbClr val="D4D4D4"/>
                </a:solidFill>
                <a:effectLst/>
                <a:latin typeface="Consolas" panose="020B0609020204030204" pitchFamily="49" charset="0"/>
              </a:rPr>
              <a:t>&lt;</a:t>
            </a:r>
            <a:r>
              <a:rPr lang="en-US" altLang="zh-CN" sz="1400" b="0" dirty="0" err="1">
                <a:solidFill>
                  <a:srgbClr val="4EC9B0"/>
                </a:solidFill>
                <a:effectLst/>
                <a:latin typeface="Consolas" panose="020B0609020204030204" pitchFamily="49" charset="0"/>
              </a:rPr>
              <a:t>glm</a:t>
            </a:r>
            <a:r>
              <a:rPr lang="en-US" altLang="zh-CN" sz="1400" b="0" dirty="0">
                <a:solidFill>
                  <a:srgbClr val="D4D4D4"/>
                </a:solidFill>
                <a:effectLst/>
                <a:latin typeface="Consolas" panose="020B0609020204030204" pitchFamily="49" charset="0"/>
              </a:rPr>
              <a:t>::</a:t>
            </a:r>
            <a:r>
              <a:rPr lang="en-US" altLang="zh-CN" sz="1400" b="0" dirty="0">
                <a:solidFill>
                  <a:srgbClr val="4EC9B0"/>
                </a:solidFill>
                <a:effectLst/>
                <a:latin typeface="Consolas" panose="020B0609020204030204" pitchFamily="49" charset="0"/>
              </a:rPr>
              <a:t>vec3</a:t>
            </a:r>
            <a:r>
              <a:rPr lang="en-US" altLang="zh-CN" sz="1400" b="0" dirty="0">
                <a:solidFill>
                  <a:srgbClr val="D4D4D4"/>
                </a:solidFill>
                <a:effectLst/>
                <a:latin typeface="Consolas" panose="020B0609020204030204" pitchFamily="49" charset="0"/>
              </a:rPr>
              <a:t>&gt; </a:t>
            </a:r>
            <a:r>
              <a:rPr lang="en-US" altLang="zh-CN" sz="1400" b="0" dirty="0" err="1">
                <a:solidFill>
                  <a:srgbClr val="DCDCAA"/>
                </a:solidFill>
                <a:effectLst/>
                <a:latin typeface="Consolas" panose="020B0609020204030204" pitchFamily="49" charset="0"/>
              </a:rPr>
              <a:t>getNormals</a:t>
            </a:r>
            <a:r>
              <a:rPr lang="en-US" altLang="zh-CN" sz="1400" b="0" dirty="0">
                <a:solidFill>
                  <a:srgbClr val="D4D4D4"/>
                </a:solidFill>
                <a:effectLst/>
                <a:latin typeface="Consolas" panose="020B0609020204030204" pitchFamily="49" charset="0"/>
              </a:rPr>
              <a:t>();</a:t>
            </a:r>
          </a:p>
          <a:p>
            <a:br>
              <a:rPr lang="en-US" altLang="zh-CN" sz="1400" b="0" dirty="0">
                <a:solidFill>
                  <a:srgbClr val="D4D4D4"/>
                </a:solidFill>
                <a:effectLst/>
                <a:latin typeface="Consolas" panose="020B0609020204030204" pitchFamily="49" charset="0"/>
              </a:rPr>
            </a:br>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void</a:t>
            </a:r>
            <a:r>
              <a:rPr lang="en-US" altLang="zh-CN" sz="1400" b="0" dirty="0">
                <a:solidFill>
                  <a:srgbClr val="D4D4D4"/>
                </a:solidFill>
                <a:effectLst/>
                <a:latin typeface="Consolas" panose="020B0609020204030204" pitchFamily="49" charset="0"/>
              </a:rPr>
              <a:t> </a:t>
            </a:r>
            <a:r>
              <a:rPr lang="en-US" altLang="zh-CN" sz="1400" b="0" dirty="0" err="1">
                <a:solidFill>
                  <a:srgbClr val="DCDCAA"/>
                </a:solidFill>
                <a:effectLst/>
                <a:latin typeface="Consolas" panose="020B0609020204030204" pitchFamily="49" charset="0"/>
              </a:rPr>
              <a:t>computeTriangleNormals</a:t>
            </a:r>
            <a:r>
              <a:rPr lang="en-US" altLang="zh-CN" sz="1400" b="0" dirty="0">
                <a:solidFill>
                  <a:srgbClr val="D4D4D4"/>
                </a:solidFill>
                <a:effectLst/>
                <a:latin typeface="Consolas" panose="020B0609020204030204" pitchFamily="49" charset="0"/>
              </a:rPr>
              <a:t>();</a:t>
            </a:r>
          </a:p>
          <a:p>
            <a:endParaRPr lang="en-US" altLang="zh-CN" sz="1400" b="0" dirty="0">
              <a:solidFill>
                <a:srgbClr val="D4D4D4"/>
              </a:solidFill>
              <a:effectLst/>
              <a:latin typeface="Consolas" panose="020B0609020204030204" pitchFamily="49" charset="0"/>
            </a:endParaRPr>
          </a:p>
          <a:p>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void</a:t>
            </a:r>
            <a:r>
              <a:rPr lang="en-US" altLang="zh-CN" sz="1400" b="0" dirty="0">
                <a:solidFill>
                  <a:srgbClr val="D4D4D4"/>
                </a:solidFill>
                <a:effectLst/>
                <a:latin typeface="Consolas" panose="020B0609020204030204" pitchFamily="49" charset="0"/>
              </a:rPr>
              <a:t> </a:t>
            </a:r>
            <a:r>
              <a:rPr lang="en-US" altLang="zh-CN" sz="1400" b="0" dirty="0" err="1">
                <a:solidFill>
                  <a:srgbClr val="DCDCAA"/>
                </a:solidFill>
                <a:effectLst/>
                <a:latin typeface="Consolas" panose="020B0609020204030204" pitchFamily="49" charset="0"/>
              </a:rPr>
              <a:t>computeVertexNormals</a:t>
            </a:r>
            <a:r>
              <a:rPr lang="en-US" altLang="zh-CN" sz="1400" b="0" dirty="0">
                <a:solidFill>
                  <a:srgbClr val="D4D4D4"/>
                </a:solidFill>
                <a:effectLst/>
                <a:latin typeface="Consolas" panose="020B0609020204030204" pitchFamily="49" charset="0"/>
              </a:rPr>
              <a:t>();</a:t>
            </a:r>
          </a:p>
          <a:p>
            <a:endParaRPr lang="en-US" altLang="zh-CN" sz="1400" b="0" dirty="0">
              <a:solidFill>
                <a:srgbClr val="D4D4D4"/>
              </a:solidFill>
              <a:effectLst/>
              <a:latin typeface="Consolas" panose="020B0609020204030204" pitchFamily="49" charset="0"/>
            </a:endParaRPr>
          </a:p>
          <a:p>
            <a:r>
              <a:rPr lang="en-US" altLang="zh-CN" sz="1400" b="0" dirty="0">
                <a:solidFill>
                  <a:srgbClr val="6A9955"/>
                </a:solidFill>
                <a:effectLst/>
                <a:latin typeface="Consolas" panose="020B0609020204030204" pitchFamily="49" charset="0"/>
              </a:rPr>
              <a:t>// </a:t>
            </a:r>
            <a:r>
              <a:rPr lang="en-US" altLang="zh-CN" sz="1400" b="0" dirty="0" err="1">
                <a:solidFill>
                  <a:srgbClr val="6A9955"/>
                </a:solidFill>
                <a:effectLst/>
                <a:latin typeface="Consolas" panose="020B0609020204030204" pitchFamily="49" charset="0"/>
              </a:rPr>
              <a:t>TriMesh</a:t>
            </a:r>
            <a:r>
              <a:rPr lang="zh-CN" altLang="en-US" sz="1400" b="0" dirty="0">
                <a:solidFill>
                  <a:srgbClr val="6A9955"/>
                </a:solidFill>
                <a:effectLst/>
                <a:latin typeface="Consolas" panose="020B0609020204030204" pitchFamily="49" charset="0"/>
              </a:rPr>
              <a:t>中新增的法向量变量</a:t>
            </a:r>
            <a:br>
              <a:rPr lang="en-US" altLang="zh-CN" sz="1400" b="0" dirty="0">
                <a:solidFill>
                  <a:srgbClr val="D4D4D4"/>
                </a:solidFill>
                <a:effectLst/>
                <a:latin typeface="Consolas" panose="020B0609020204030204" pitchFamily="49" charset="0"/>
              </a:rPr>
            </a:br>
            <a:r>
              <a:rPr lang="en-US" altLang="zh-CN" sz="1400" b="0" dirty="0">
                <a:solidFill>
                  <a:srgbClr val="569CD6"/>
                </a:solidFill>
                <a:effectLst/>
                <a:latin typeface="Consolas" panose="020B0609020204030204" pitchFamily="49" charset="0"/>
              </a:rPr>
              <a:t>protected:</a:t>
            </a:r>
            <a:endParaRPr lang="en-US" altLang="zh-CN" sz="1400" b="0" dirty="0">
              <a:solidFill>
                <a:srgbClr val="D4D4D4"/>
              </a:solidFill>
              <a:effectLst/>
              <a:latin typeface="Consolas" panose="020B0609020204030204" pitchFamily="49" charset="0"/>
            </a:endParaRPr>
          </a:p>
          <a:p>
            <a:endParaRPr lang="en-US" altLang="zh-CN" sz="1400" b="0" dirty="0">
              <a:solidFill>
                <a:srgbClr val="D4D4D4"/>
              </a:solidFill>
              <a:effectLst/>
              <a:latin typeface="Consolas" panose="020B0609020204030204" pitchFamily="49" charset="0"/>
            </a:endParaRPr>
          </a:p>
          <a:p>
            <a:r>
              <a:rPr lang="zh-CN" altLang="en-US" sz="1400" b="0" dirty="0">
                <a:solidFill>
                  <a:srgbClr val="D4D4D4"/>
                </a:solidFill>
                <a:effectLst/>
                <a:latin typeface="Consolas" panose="020B0609020204030204" pitchFamily="49" charset="0"/>
              </a:rPr>
              <a:t>    </a:t>
            </a:r>
            <a:r>
              <a:rPr lang="en-US" altLang="zh-CN" sz="1400" b="0" dirty="0">
                <a:solidFill>
                  <a:srgbClr val="4EC9B0"/>
                </a:solidFill>
                <a:effectLst/>
                <a:latin typeface="Consolas" panose="020B0609020204030204" pitchFamily="49" charset="0"/>
              </a:rPr>
              <a:t>std</a:t>
            </a:r>
            <a:r>
              <a:rPr lang="en-US" altLang="zh-CN" sz="1400" b="0" dirty="0">
                <a:solidFill>
                  <a:srgbClr val="D4D4D4"/>
                </a:solidFill>
                <a:effectLst/>
                <a:latin typeface="Consolas" panose="020B0609020204030204" pitchFamily="49" charset="0"/>
              </a:rPr>
              <a:t>::</a:t>
            </a:r>
            <a:r>
              <a:rPr lang="en-US" altLang="zh-CN" sz="1400" b="0" dirty="0">
                <a:solidFill>
                  <a:srgbClr val="4EC9B0"/>
                </a:solidFill>
                <a:effectLst/>
                <a:latin typeface="Consolas" panose="020B0609020204030204" pitchFamily="49" charset="0"/>
              </a:rPr>
              <a:t>vector</a:t>
            </a:r>
            <a:r>
              <a:rPr lang="en-US" altLang="zh-CN" sz="1400" b="0" dirty="0">
                <a:solidFill>
                  <a:srgbClr val="D4D4D4"/>
                </a:solidFill>
                <a:effectLst/>
                <a:latin typeface="Consolas" panose="020B0609020204030204" pitchFamily="49" charset="0"/>
              </a:rPr>
              <a:t>&lt;</a:t>
            </a:r>
            <a:r>
              <a:rPr lang="en-US" altLang="zh-CN" sz="1400" b="0" dirty="0" err="1">
                <a:solidFill>
                  <a:srgbClr val="4EC9B0"/>
                </a:solidFill>
                <a:effectLst/>
                <a:latin typeface="Consolas" panose="020B0609020204030204" pitchFamily="49" charset="0"/>
              </a:rPr>
              <a:t>glm</a:t>
            </a:r>
            <a:r>
              <a:rPr lang="en-US" altLang="zh-CN" sz="1400" b="0" dirty="0">
                <a:solidFill>
                  <a:srgbClr val="D4D4D4"/>
                </a:solidFill>
                <a:effectLst/>
                <a:latin typeface="Consolas" panose="020B0609020204030204" pitchFamily="49" charset="0"/>
              </a:rPr>
              <a:t>::</a:t>
            </a:r>
            <a:r>
              <a:rPr lang="en-US" altLang="zh-CN" sz="1400" b="0" dirty="0">
                <a:solidFill>
                  <a:srgbClr val="4EC9B0"/>
                </a:solidFill>
                <a:effectLst/>
                <a:latin typeface="Consolas" panose="020B0609020204030204" pitchFamily="49" charset="0"/>
              </a:rPr>
              <a:t>vec3</a:t>
            </a:r>
            <a:r>
              <a:rPr lang="en-US" altLang="zh-CN" sz="1400" b="0" dirty="0">
                <a:solidFill>
                  <a:srgbClr val="D4D4D4"/>
                </a:solidFill>
                <a:effectLst/>
                <a:latin typeface="Consolas" panose="020B0609020204030204" pitchFamily="49" charset="0"/>
              </a:rPr>
              <a:t>&gt; </a:t>
            </a:r>
            <a:r>
              <a:rPr lang="en-US" altLang="zh-CN" sz="1400" b="0" dirty="0" err="1">
                <a:solidFill>
                  <a:srgbClr val="9CDCFE"/>
                </a:solidFill>
                <a:effectLst/>
                <a:latin typeface="Consolas" panose="020B0609020204030204" pitchFamily="49" charset="0"/>
              </a:rPr>
              <a:t>vertex_normals</a:t>
            </a:r>
            <a:r>
              <a:rPr lang="en-US" altLang="zh-CN" sz="1400" b="0" dirty="0">
                <a:solidFill>
                  <a:srgbClr val="D4D4D4"/>
                </a:solidFill>
                <a:effectLst/>
                <a:latin typeface="Consolas" panose="020B0609020204030204" pitchFamily="49" charset="0"/>
              </a:rPr>
              <a:t>;</a:t>
            </a:r>
            <a:r>
              <a:rPr lang="en-US" altLang="zh-CN" sz="1400" b="0" dirty="0">
                <a:solidFill>
                  <a:srgbClr val="6A9955"/>
                </a:solidFill>
                <a:effectLst/>
                <a:latin typeface="Consolas" panose="020B0609020204030204" pitchFamily="49" charset="0"/>
              </a:rPr>
              <a:t> // </a:t>
            </a:r>
            <a:r>
              <a:rPr lang="zh-CN" altLang="en-US" sz="1400" b="0" dirty="0">
                <a:solidFill>
                  <a:srgbClr val="6A9955"/>
                </a:solidFill>
                <a:effectLst/>
                <a:latin typeface="Consolas" panose="020B0609020204030204" pitchFamily="49" charset="0"/>
              </a:rPr>
              <a:t>顶点法向量</a:t>
            </a:r>
            <a:endParaRPr lang="zh-CN" altLang="en-US" sz="1400" b="0" dirty="0">
              <a:solidFill>
                <a:srgbClr val="D4D4D4"/>
              </a:solidFill>
              <a:effectLst/>
              <a:latin typeface="Consolas" panose="020B0609020204030204" pitchFamily="49" charset="0"/>
            </a:endParaRPr>
          </a:p>
          <a:p>
            <a:br>
              <a:rPr lang="zh-CN" altLang="en-US" sz="1400" b="0" dirty="0">
                <a:solidFill>
                  <a:srgbClr val="D4D4D4"/>
                </a:solidFill>
                <a:effectLst/>
                <a:latin typeface="Consolas" panose="020B0609020204030204" pitchFamily="49" charset="0"/>
              </a:rPr>
            </a:br>
            <a:r>
              <a:rPr lang="zh-CN" altLang="en-US" sz="1400" b="0" dirty="0">
                <a:solidFill>
                  <a:srgbClr val="D4D4D4"/>
                </a:solidFill>
                <a:effectLst/>
                <a:latin typeface="Consolas" panose="020B0609020204030204" pitchFamily="49" charset="0"/>
              </a:rPr>
              <a:t>    </a:t>
            </a:r>
            <a:r>
              <a:rPr lang="en-US" altLang="zh-CN" sz="1400" b="0" dirty="0">
                <a:solidFill>
                  <a:srgbClr val="4EC9B0"/>
                </a:solidFill>
                <a:effectLst/>
                <a:latin typeface="Consolas" panose="020B0609020204030204" pitchFamily="49" charset="0"/>
              </a:rPr>
              <a:t>std</a:t>
            </a:r>
            <a:r>
              <a:rPr lang="en-US" altLang="zh-CN" sz="1400" b="0" dirty="0">
                <a:solidFill>
                  <a:srgbClr val="D4D4D4"/>
                </a:solidFill>
                <a:effectLst/>
                <a:latin typeface="Consolas" panose="020B0609020204030204" pitchFamily="49" charset="0"/>
              </a:rPr>
              <a:t>::</a:t>
            </a:r>
            <a:r>
              <a:rPr lang="en-US" altLang="zh-CN" sz="1400" b="0" dirty="0">
                <a:solidFill>
                  <a:srgbClr val="4EC9B0"/>
                </a:solidFill>
                <a:effectLst/>
                <a:latin typeface="Consolas" panose="020B0609020204030204" pitchFamily="49" charset="0"/>
              </a:rPr>
              <a:t>vector</a:t>
            </a:r>
            <a:r>
              <a:rPr lang="en-US" altLang="zh-CN" sz="1400" b="0" dirty="0">
                <a:solidFill>
                  <a:srgbClr val="D4D4D4"/>
                </a:solidFill>
                <a:effectLst/>
                <a:latin typeface="Consolas" panose="020B0609020204030204" pitchFamily="49" charset="0"/>
              </a:rPr>
              <a:t>&lt;</a:t>
            </a:r>
            <a:r>
              <a:rPr lang="en-US" altLang="zh-CN" sz="1400" b="0" dirty="0" err="1">
                <a:solidFill>
                  <a:srgbClr val="4EC9B0"/>
                </a:solidFill>
                <a:effectLst/>
                <a:latin typeface="Consolas" panose="020B0609020204030204" pitchFamily="49" charset="0"/>
              </a:rPr>
              <a:t>glm</a:t>
            </a:r>
            <a:r>
              <a:rPr lang="en-US" altLang="zh-CN" sz="1400" b="0" dirty="0">
                <a:solidFill>
                  <a:srgbClr val="D4D4D4"/>
                </a:solidFill>
                <a:effectLst/>
                <a:latin typeface="Consolas" panose="020B0609020204030204" pitchFamily="49" charset="0"/>
              </a:rPr>
              <a:t>::</a:t>
            </a:r>
            <a:r>
              <a:rPr lang="en-US" altLang="zh-CN" sz="1400" b="0" dirty="0">
                <a:solidFill>
                  <a:srgbClr val="4EC9B0"/>
                </a:solidFill>
                <a:effectLst/>
                <a:latin typeface="Consolas" panose="020B0609020204030204" pitchFamily="49" charset="0"/>
              </a:rPr>
              <a:t>vec3</a:t>
            </a:r>
            <a:r>
              <a:rPr lang="en-US" altLang="zh-CN" sz="1400" b="0" dirty="0">
                <a:solidFill>
                  <a:srgbClr val="D4D4D4"/>
                </a:solidFill>
                <a:effectLst/>
                <a:latin typeface="Consolas" panose="020B0609020204030204" pitchFamily="49" charset="0"/>
              </a:rPr>
              <a:t>&gt; </a:t>
            </a:r>
            <a:r>
              <a:rPr lang="en-US" altLang="zh-CN" sz="1400" b="0" dirty="0" err="1">
                <a:solidFill>
                  <a:srgbClr val="9CDCFE"/>
                </a:solidFill>
                <a:effectLst/>
                <a:latin typeface="Consolas" panose="020B0609020204030204" pitchFamily="49" charset="0"/>
              </a:rPr>
              <a:t>face_normals</a:t>
            </a:r>
            <a:r>
              <a:rPr lang="en-US" altLang="zh-CN" sz="1400" b="0" dirty="0">
                <a:solidFill>
                  <a:srgbClr val="D4D4D4"/>
                </a:solidFill>
                <a:effectLst/>
                <a:latin typeface="Consolas" panose="020B0609020204030204" pitchFamily="49" charset="0"/>
              </a:rPr>
              <a:t>;</a:t>
            </a:r>
            <a:r>
              <a:rPr lang="en-US" altLang="zh-CN" sz="1400" b="0" dirty="0">
                <a:solidFill>
                  <a:srgbClr val="6A9955"/>
                </a:solidFill>
                <a:effectLst/>
                <a:latin typeface="Consolas" panose="020B0609020204030204" pitchFamily="49" charset="0"/>
              </a:rPr>
              <a:t>   // </a:t>
            </a:r>
            <a:r>
              <a:rPr lang="zh-CN" altLang="en-US" sz="1400" b="0" dirty="0">
                <a:solidFill>
                  <a:srgbClr val="6A9955"/>
                </a:solidFill>
                <a:effectLst/>
                <a:latin typeface="Consolas" panose="020B0609020204030204" pitchFamily="49" charset="0"/>
              </a:rPr>
              <a:t>每个三角面片的法向量</a:t>
            </a:r>
            <a:endParaRPr lang="zh-CN" altLang="en-US" sz="1400" b="0" dirty="0">
              <a:solidFill>
                <a:srgbClr val="D4D4D4"/>
              </a:solidFill>
              <a:effectLst/>
              <a:latin typeface="Consolas" panose="020B0609020204030204" pitchFamily="49" charset="0"/>
            </a:endParaRPr>
          </a:p>
          <a:p>
            <a:br>
              <a:rPr lang="zh-CN" altLang="en-US" sz="1400" b="0" dirty="0">
                <a:solidFill>
                  <a:srgbClr val="D4D4D4"/>
                </a:solidFill>
                <a:effectLst/>
                <a:latin typeface="Consolas" panose="020B0609020204030204" pitchFamily="49" charset="0"/>
              </a:rPr>
            </a:br>
            <a:r>
              <a:rPr lang="zh-CN" altLang="en-US" sz="1400" b="0" dirty="0">
                <a:solidFill>
                  <a:srgbClr val="D4D4D4"/>
                </a:solidFill>
                <a:effectLst/>
                <a:latin typeface="Consolas" panose="020B0609020204030204" pitchFamily="49" charset="0"/>
              </a:rPr>
              <a:t>    </a:t>
            </a:r>
            <a:r>
              <a:rPr lang="en-US" altLang="zh-CN" sz="1400" b="0" dirty="0">
                <a:solidFill>
                  <a:srgbClr val="4EC9B0"/>
                </a:solidFill>
                <a:effectLst/>
                <a:latin typeface="Consolas" panose="020B0609020204030204" pitchFamily="49" charset="0"/>
              </a:rPr>
              <a:t>std</a:t>
            </a:r>
            <a:r>
              <a:rPr lang="en-US" altLang="zh-CN" sz="1400" b="0" dirty="0">
                <a:solidFill>
                  <a:srgbClr val="D4D4D4"/>
                </a:solidFill>
                <a:effectLst/>
                <a:latin typeface="Consolas" panose="020B0609020204030204" pitchFamily="49" charset="0"/>
              </a:rPr>
              <a:t>::</a:t>
            </a:r>
            <a:r>
              <a:rPr lang="en-US" altLang="zh-CN" sz="1400" b="0" dirty="0">
                <a:solidFill>
                  <a:srgbClr val="4EC9B0"/>
                </a:solidFill>
                <a:effectLst/>
                <a:latin typeface="Consolas" panose="020B0609020204030204" pitchFamily="49" charset="0"/>
              </a:rPr>
              <a:t>vector</a:t>
            </a:r>
            <a:r>
              <a:rPr lang="en-US" altLang="zh-CN" sz="1400" b="0" dirty="0">
                <a:solidFill>
                  <a:srgbClr val="D4D4D4"/>
                </a:solidFill>
                <a:effectLst/>
                <a:latin typeface="Consolas" panose="020B0609020204030204" pitchFamily="49" charset="0"/>
              </a:rPr>
              <a:t>&lt;</a:t>
            </a:r>
            <a:r>
              <a:rPr lang="en-US" altLang="zh-CN" sz="1400" b="0" dirty="0" err="1">
                <a:solidFill>
                  <a:srgbClr val="4EC9B0"/>
                </a:solidFill>
                <a:effectLst/>
                <a:latin typeface="Consolas" panose="020B0609020204030204" pitchFamily="49" charset="0"/>
              </a:rPr>
              <a:t>glm</a:t>
            </a:r>
            <a:r>
              <a:rPr lang="en-US" altLang="zh-CN" sz="1400" b="0" dirty="0">
                <a:solidFill>
                  <a:srgbClr val="D4D4D4"/>
                </a:solidFill>
                <a:effectLst/>
                <a:latin typeface="Consolas" panose="020B0609020204030204" pitchFamily="49" charset="0"/>
              </a:rPr>
              <a:t>::</a:t>
            </a:r>
            <a:r>
              <a:rPr lang="en-US" altLang="zh-CN" sz="1400" b="0" dirty="0">
                <a:solidFill>
                  <a:srgbClr val="4EC9B0"/>
                </a:solidFill>
                <a:effectLst/>
                <a:latin typeface="Consolas" panose="020B0609020204030204" pitchFamily="49" charset="0"/>
              </a:rPr>
              <a:t>vec3</a:t>
            </a:r>
            <a:r>
              <a:rPr lang="en-US" altLang="zh-CN" sz="1400" b="0" dirty="0">
                <a:solidFill>
                  <a:srgbClr val="D4D4D4"/>
                </a:solidFill>
                <a:effectLst/>
                <a:latin typeface="Consolas" panose="020B0609020204030204" pitchFamily="49" charset="0"/>
              </a:rPr>
              <a:t>&gt; </a:t>
            </a:r>
            <a:r>
              <a:rPr lang="en-US" altLang="zh-CN" sz="1400" b="0" dirty="0" err="1">
                <a:solidFill>
                  <a:srgbClr val="9CDCFE"/>
                </a:solidFill>
                <a:effectLst/>
                <a:latin typeface="Consolas" panose="020B0609020204030204" pitchFamily="49" charset="0"/>
              </a:rPr>
              <a:t>normals</a:t>
            </a:r>
            <a:r>
              <a:rPr lang="en-US" altLang="zh-CN" sz="1400" b="0" dirty="0">
                <a:solidFill>
                  <a:srgbClr val="D4D4D4"/>
                </a:solidFill>
                <a:effectLst/>
                <a:latin typeface="Consolas" panose="020B0609020204030204" pitchFamily="49" charset="0"/>
              </a:rPr>
              <a:t>;</a:t>
            </a:r>
            <a:r>
              <a:rPr lang="en-US" altLang="zh-CN" sz="1400" b="0" dirty="0">
                <a:solidFill>
                  <a:srgbClr val="6A9955"/>
                </a:solidFill>
                <a:effectLst/>
                <a:latin typeface="Consolas" panose="020B0609020204030204" pitchFamily="49" charset="0"/>
              </a:rPr>
              <a:t>    // </a:t>
            </a:r>
            <a:r>
              <a:rPr lang="zh-CN" altLang="en-US" sz="1400" b="0" dirty="0">
                <a:solidFill>
                  <a:srgbClr val="6A9955"/>
                </a:solidFill>
                <a:effectLst/>
                <a:latin typeface="Consolas" panose="020B0609020204030204" pitchFamily="49" charset="0"/>
              </a:rPr>
              <a:t>传入着色器的法向量</a:t>
            </a:r>
            <a:endParaRPr lang="zh-CN" altLang="en-US"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721904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E73D649-8D68-4945-8502-404C6736D542}"/>
              </a:ext>
            </a:extLst>
          </p:cNvPr>
          <p:cNvSpPr>
            <a:spLocks noGrp="1"/>
          </p:cNvSpPr>
          <p:nvPr>
            <p:ph idx="1"/>
          </p:nvPr>
        </p:nvSpPr>
        <p:spPr/>
        <p:txBody>
          <a:bodyPr/>
          <a:lstStyle/>
          <a:p>
            <a:r>
              <a:rPr lang="zh-CN" altLang="en-US" dirty="0">
                <a:latin typeface="+mn-ea"/>
              </a:rPr>
              <a:t>为了计算顶点法向量，我们首先根据顶点坐标计算面片法向量</a:t>
            </a:r>
            <a:endParaRPr lang="en-US" altLang="zh-CN" dirty="0">
              <a:latin typeface="+mn-ea"/>
            </a:endParaRPr>
          </a:p>
          <a:p>
            <a:pPr lvl="1"/>
            <a:r>
              <a:rPr lang="en-US" altLang="zh-CN" dirty="0">
                <a:latin typeface="+mn-ea"/>
              </a:rPr>
              <a:t>N=cross((p1-p0),(p2-p0))</a:t>
            </a:r>
          </a:p>
          <a:p>
            <a:r>
              <a:rPr lang="zh-CN" altLang="en-US" dirty="0">
                <a:solidFill>
                  <a:srgbClr val="FF0000"/>
                </a:solidFill>
              </a:rPr>
              <a:t>在</a:t>
            </a:r>
            <a:r>
              <a:rPr lang="en-US" altLang="zh-CN" dirty="0" err="1">
                <a:solidFill>
                  <a:srgbClr val="FF0000"/>
                </a:solidFill>
              </a:rPr>
              <a:t>TriMesh</a:t>
            </a:r>
            <a:r>
              <a:rPr lang="zh-CN" altLang="en-US" dirty="0">
                <a:solidFill>
                  <a:srgbClr val="FF0000"/>
                </a:solidFill>
              </a:rPr>
              <a:t>中我们定义了一个</a:t>
            </a:r>
            <a:r>
              <a:rPr lang="en-US" altLang="zh-CN" dirty="0" err="1">
                <a:solidFill>
                  <a:srgbClr val="FF0000"/>
                </a:solidFill>
              </a:rPr>
              <a:t>computeTriangleNormals</a:t>
            </a:r>
            <a:r>
              <a:rPr lang="zh-CN" altLang="en-US" dirty="0">
                <a:solidFill>
                  <a:srgbClr val="FF0000"/>
                </a:solidFill>
              </a:rPr>
              <a:t>函数用来计算每个三角面片的法向量，请将其补全</a:t>
            </a:r>
          </a:p>
        </p:txBody>
      </p:sp>
      <p:sp>
        <p:nvSpPr>
          <p:cNvPr id="3" name="标题 2">
            <a:extLst>
              <a:ext uri="{FF2B5EF4-FFF2-40B4-BE49-F238E27FC236}">
                <a16:creationId xmlns:a16="http://schemas.microsoft.com/office/drawing/2014/main" id="{1CE0E480-3081-4FE9-89A9-365D6E812FB0}"/>
              </a:ext>
            </a:extLst>
          </p:cNvPr>
          <p:cNvSpPr>
            <a:spLocks noGrp="1"/>
          </p:cNvSpPr>
          <p:nvPr>
            <p:ph type="title"/>
          </p:nvPr>
        </p:nvSpPr>
        <p:spPr/>
        <p:txBody>
          <a:bodyPr/>
          <a:lstStyle/>
          <a:p>
            <a:r>
              <a:rPr lang="zh-CN" altLang="en-US" dirty="0"/>
              <a:t>面片法向量的计算</a:t>
            </a:r>
          </a:p>
        </p:txBody>
      </p:sp>
      <p:sp>
        <p:nvSpPr>
          <p:cNvPr id="17" name="文本框 16">
            <a:extLst>
              <a:ext uri="{FF2B5EF4-FFF2-40B4-BE49-F238E27FC236}">
                <a16:creationId xmlns:a16="http://schemas.microsoft.com/office/drawing/2014/main" id="{AD369E93-614A-4E5C-B4D9-EEAAB7E1EC74}"/>
              </a:ext>
            </a:extLst>
          </p:cNvPr>
          <p:cNvSpPr txBox="1"/>
          <p:nvPr/>
        </p:nvSpPr>
        <p:spPr>
          <a:xfrm>
            <a:off x="5733054" y="973424"/>
            <a:ext cx="6096000" cy="2246769"/>
          </a:xfrm>
          <a:prstGeom prst="rect">
            <a:avLst/>
          </a:prstGeom>
          <a:noFill/>
        </p:spPr>
        <p:txBody>
          <a:bodyPr wrap="square">
            <a:spAutoFit/>
          </a:bodyPr>
          <a:lstStyle/>
          <a:p>
            <a:r>
              <a:rPr lang="en-US" altLang="zh-CN" sz="1400" b="0" dirty="0">
                <a:solidFill>
                  <a:srgbClr val="569CD6"/>
                </a:solidFill>
                <a:effectLst/>
                <a:latin typeface="Consolas" panose="020B0609020204030204" pitchFamily="49" charset="0"/>
              </a:rPr>
              <a:t>void</a:t>
            </a:r>
            <a:r>
              <a:rPr lang="en-US" altLang="zh-CN" sz="1400" b="0" dirty="0">
                <a:solidFill>
                  <a:srgbClr val="D4D4D4"/>
                </a:solidFill>
                <a:effectLst/>
                <a:latin typeface="Consolas" panose="020B0609020204030204" pitchFamily="49" charset="0"/>
              </a:rPr>
              <a:t> </a:t>
            </a:r>
            <a:r>
              <a:rPr lang="en-US" altLang="zh-CN" sz="1400" b="0" dirty="0" err="1">
                <a:solidFill>
                  <a:srgbClr val="4EC9B0"/>
                </a:solidFill>
                <a:effectLst/>
                <a:latin typeface="Consolas" panose="020B0609020204030204" pitchFamily="49" charset="0"/>
              </a:rPr>
              <a:t>TriMesh</a:t>
            </a:r>
            <a:r>
              <a:rPr lang="en-US" altLang="zh-CN" sz="1400" b="0" dirty="0">
                <a:solidFill>
                  <a:srgbClr val="D4D4D4"/>
                </a:solidFill>
                <a:effectLst/>
                <a:latin typeface="Consolas" panose="020B0609020204030204" pitchFamily="49" charset="0"/>
              </a:rPr>
              <a:t>::</a:t>
            </a:r>
            <a:r>
              <a:rPr lang="en-US" altLang="zh-CN" sz="1400" b="0" dirty="0" err="1">
                <a:solidFill>
                  <a:srgbClr val="DCDCAA"/>
                </a:solidFill>
                <a:effectLst/>
                <a:latin typeface="Consolas" panose="020B0609020204030204" pitchFamily="49" charset="0"/>
              </a:rPr>
              <a:t>computeTriangleNormals</a:t>
            </a:r>
            <a:r>
              <a:rPr lang="en-US" altLang="zh-CN" sz="1400" b="0" dirty="0">
                <a:solidFill>
                  <a:srgbClr val="D4D4D4"/>
                </a:solidFill>
                <a:effectLst/>
                <a:latin typeface="Consolas" panose="020B0609020204030204" pitchFamily="49" charset="0"/>
              </a:rPr>
              <a:t>()</a:t>
            </a:r>
          </a:p>
          <a:p>
            <a:r>
              <a:rPr lang="en-US" altLang="zh-CN" sz="1400" b="0" dirty="0">
                <a:solidFill>
                  <a:srgbClr val="D4D4D4"/>
                </a:solidFill>
                <a:effectLst/>
                <a:latin typeface="Consolas" panose="020B0609020204030204" pitchFamily="49" charset="0"/>
              </a:rPr>
              <a:t>{</a:t>
            </a:r>
          </a:p>
          <a:p>
            <a:r>
              <a:rPr lang="en-US" altLang="zh-CN" sz="1400" b="0" dirty="0">
                <a:solidFill>
                  <a:srgbClr val="D4D4D4"/>
                </a:solidFill>
                <a:effectLst/>
                <a:latin typeface="Consolas" panose="020B0609020204030204" pitchFamily="49" charset="0"/>
              </a:rPr>
              <a:t>    </a:t>
            </a:r>
            <a:r>
              <a:rPr lang="en-US" altLang="zh-CN" sz="1400" b="0" dirty="0" err="1">
                <a:solidFill>
                  <a:srgbClr val="9CDCFE"/>
                </a:solidFill>
                <a:effectLst/>
                <a:latin typeface="Consolas" panose="020B0609020204030204" pitchFamily="49" charset="0"/>
              </a:rPr>
              <a:t>face_normals</a:t>
            </a:r>
            <a:r>
              <a:rPr lang="en-US" altLang="zh-CN" sz="1400" b="0" dirty="0" err="1">
                <a:solidFill>
                  <a:srgbClr val="D4D4D4"/>
                </a:solidFill>
                <a:effectLst/>
                <a:latin typeface="Consolas" panose="020B0609020204030204" pitchFamily="49" charset="0"/>
              </a:rPr>
              <a:t>.</a:t>
            </a:r>
            <a:r>
              <a:rPr lang="en-US" altLang="zh-CN" sz="1400" b="0" dirty="0" err="1">
                <a:solidFill>
                  <a:srgbClr val="DCDCAA"/>
                </a:solidFill>
                <a:effectLst/>
                <a:latin typeface="Consolas" panose="020B0609020204030204" pitchFamily="49" charset="0"/>
              </a:rPr>
              <a:t>resize</a:t>
            </a:r>
            <a:r>
              <a:rPr lang="en-US" altLang="zh-CN" sz="1400" b="0" dirty="0">
                <a:solidFill>
                  <a:srgbClr val="D4D4D4"/>
                </a:solidFill>
                <a:effectLst/>
                <a:latin typeface="Consolas" panose="020B0609020204030204" pitchFamily="49" charset="0"/>
              </a:rPr>
              <a:t>(</a:t>
            </a:r>
            <a:r>
              <a:rPr lang="en-US" altLang="zh-CN" sz="1400" b="0" dirty="0" err="1">
                <a:solidFill>
                  <a:srgbClr val="9CDCFE"/>
                </a:solidFill>
                <a:effectLst/>
                <a:latin typeface="Consolas" panose="020B0609020204030204" pitchFamily="49" charset="0"/>
              </a:rPr>
              <a:t>faces</a:t>
            </a:r>
            <a:r>
              <a:rPr lang="en-US" altLang="zh-CN" sz="1400" b="0" dirty="0" err="1">
                <a:solidFill>
                  <a:srgbClr val="D4D4D4"/>
                </a:solidFill>
                <a:effectLst/>
                <a:latin typeface="Consolas" panose="020B0609020204030204" pitchFamily="49" charset="0"/>
              </a:rPr>
              <a:t>.</a:t>
            </a:r>
            <a:r>
              <a:rPr lang="en-US" altLang="zh-CN" sz="1400" b="0" dirty="0" err="1">
                <a:solidFill>
                  <a:srgbClr val="DCDCAA"/>
                </a:solidFill>
                <a:effectLst/>
                <a:latin typeface="Consolas" panose="020B0609020204030204" pitchFamily="49" charset="0"/>
              </a:rPr>
              <a:t>size</a:t>
            </a:r>
            <a:r>
              <a:rPr lang="en-US" altLang="zh-CN" sz="1400" b="0" dirty="0">
                <a:solidFill>
                  <a:srgbClr val="D4D4D4"/>
                </a:solidFill>
                <a:effectLst/>
                <a:latin typeface="Consolas" panose="020B0609020204030204" pitchFamily="49" charset="0"/>
              </a:rPr>
              <a:t>());</a:t>
            </a:r>
          </a:p>
          <a:p>
            <a:r>
              <a:rPr lang="en-US" altLang="zh-CN" sz="1400" b="0" dirty="0">
                <a:solidFill>
                  <a:srgbClr val="D4D4D4"/>
                </a:solidFill>
                <a:effectLst/>
                <a:latin typeface="Consolas" panose="020B0609020204030204" pitchFamily="49" charset="0"/>
              </a:rPr>
              <a:t>    </a:t>
            </a:r>
            <a:r>
              <a:rPr lang="en-US" altLang="zh-CN" sz="1400" b="0" dirty="0">
                <a:solidFill>
                  <a:srgbClr val="C586C0"/>
                </a:solidFill>
                <a:effectLst/>
                <a:latin typeface="Consolas" panose="020B0609020204030204" pitchFamily="49" charset="0"/>
              </a:rPr>
              <a:t>for</a:t>
            </a:r>
            <a:r>
              <a:rPr lang="en-US" altLang="zh-CN" sz="1400" b="0" dirty="0">
                <a:solidFill>
                  <a:srgbClr val="D4D4D4"/>
                </a:solidFill>
                <a:effectLst/>
                <a:latin typeface="Consolas" panose="020B0609020204030204" pitchFamily="49" charset="0"/>
              </a:rPr>
              <a:t> (</a:t>
            </a:r>
            <a:r>
              <a:rPr lang="en-US" altLang="zh-CN" sz="1400" b="0" dirty="0" err="1">
                <a:solidFill>
                  <a:srgbClr val="4EC9B0"/>
                </a:solidFill>
                <a:effectLst/>
                <a:latin typeface="Consolas" panose="020B0609020204030204" pitchFamily="49" charset="0"/>
              </a:rPr>
              <a:t>size_t</a:t>
            </a:r>
            <a:r>
              <a:rPr lang="en-US" altLang="zh-CN" sz="1400" b="0" dirty="0">
                <a:solidFill>
                  <a:srgbClr val="D4D4D4"/>
                </a:solidFill>
                <a:effectLst/>
                <a:latin typeface="Consolas" panose="020B0609020204030204" pitchFamily="49" charset="0"/>
              </a:rPr>
              <a:t> </a:t>
            </a:r>
            <a:r>
              <a:rPr lang="en-US" altLang="zh-CN" sz="1400" b="0" dirty="0" err="1">
                <a:solidFill>
                  <a:srgbClr val="9CDCFE"/>
                </a:solidFill>
                <a:effectLst/>
                <a:latin typeface="Consolas" panose="020B0609020204030204" pitchFamily="49" charset="0"/>
              </a:rPr>
              <a:t>i</a:t>
            </a:r>
            <a:r>
              <a:rPr lang="en-US" altLang="zh-CN" sz="1400" b="0" dirty="0">
                <a:solidFill>
                  <a:srgbClr val="D4D4D4"/>
                </a:solidFill>
                <a:effectLst/>
                <a:latin typeface="Consolas" panose="020B0609020204030204" pitchFamily="49" charset="0"/>
              </a:rPr>
              <a:t> = </a:t>
            </a:r>
            <a:r>
              <a:rPr lang="en-US" altLang="zh-CN" sz="1400" b="0" dirty="0">
                <a:solidFill>
                  <a:srgbClr val="B5CEA8"/>
                </a:solidFill>
                <a:effectLst/>
                <a:latin typeface="Consolas" panose="020B0609020204030204" pitchFamily="49" charset="0"/>
              </a:rPr>
              <a:t>0</a:t>
            </a:r>
            <a:r>
              <a:rPr lang="en-US" altLang="zh-CN" sz="1400" b="0" dirty="0">
                <a:solidFill>
                  <a:srgbClr val="D4D4D4"/>
                </a:solidFill>
                <a:effectLst/>
                <a:latin typeface="Consolas" panose="020B0609020204030204" pitchFamily="49" charset="0"/>
              </a:rPr>
              <a:t>; </a:t>
            </a:r>
            <a:r>
              <a:rPr lang="en-US" altLang="zh-CN" sz="1400" b="0" dirty="0" err="1">
                <a:solidFill>
                  <a:srgbClr val="9CDCFE"/>
                </a:solidFill>
                <a:effectLst/>
                <a:latin typeface="Consolas" panose="020B0609020204030204" pitchFamily="49" charset="0"/>
              </a:rPr>
              <a:t>i</a:t>
            </a:r>
            <a:r>
              <a:rPr lang="en-US" altLang="zh-CN" sz="1400" b="0" dirty="0">
                <a:solidFill>
                  <a:srgbClr val="D4D4D4"/>
                </a:solidFill>
                <a:effectLst/>
                <a:latin typeface="Consolas" panose="020B0609020204030204" pitchFamily="49" charset="0"/>
              </a:rPr>
              <a:t> &lt; </a:t>
            </a:r>
            <a:r>
              <a:rPr lang="en-US" altLang="zh-CN" sz="1400" b="0" dirty="0" err="1">
                <a:solidFill>
                  <a:srgbClr val="9CDCFE"/>
                </a:solidFill>
                <a:effectLst/>
                <a:latin typeface="Consolas" panose="020B0609020204030204" pitchFamily="49" charset="0"/>
              </a:rPr>
              <a:t>faces</a:t>
            </a:r>
            <a:r>
              <a:rPr lang="en-US" altLang="zh-CN" sz="1400" b="0" dirty="0" err="1">
                <a:solidFill>
                  <a:srgbClr val="D4D4D4"/>
                </a:solidFill>
                <a:effectLst/>
                <a:latin typeface="Consolas" panose="020B0609020204030204" pitchFamily="49" charset="0"/>
              </a:rPr>
              <a:t>.</a:t>
            </a:r>
            <a:r>
              <a:rPr lang="en-US" altLang="zh-CN" sz="1400" b="0" dirty="0" err="1">
                <a:solidFill>
                  <a:srgbClr val="DCDCAA"/>
                </a:solidFill>
                <a:effectLst/>
                <a:latin typeface="Consolas" panose="020B0609020204030204" pitchFamily="49" charset="0"/>
              </a:rPr>
              <a:t>size</a:t>
            </a:r>
            <a:r>
              <a:rPr lang="en-US" altLang="zh-CN" sz="1400" b="0" dirty="0">
                <a:solidFill>
                  <a:srgbClr val="D4D4D4"/>
                </a:solidFill>
                <a:effectLst/>
                <a:latin typeface="Consolas" panose="020B0609020204030204" pitchFamily="49" charset="0"/>
              </a:rPr>
              <a:t>(); </a:t>
            </a:r>
            <a:r>
              <a:rPr lang="en-US" altLang="zh-CN" sz="1400" b="0" dirty="0" err="1">
                <a:solidFill>
                  <a:srgbClr val="9CDCFE"/>
                </a:solidFill>
                <a:effectLst/>
                <a:latin typeface="Consolas" panose="020B0609020204030204" pitchFamily="49" charset="0"/>
              </a:rPr>
              <a:t>i</a:t>
            </a:r>
            <a:r>
              <a:rPr lang="en-US" altLang="zh-CN" sz="1400" b="0" dirty="0">
                <a:solidFill>
                  <a:srgbClr val="D4D4D4"/>
                </a:solidFill>
                <a:effectLst/>
                <a:latin typeface="Consolas" panose="020B0609020204030204" pitchFamily="49" charset="0"/>
              </a:rPr>
              <a:t>++) {</a:t>
            </a:r>
          </a:p>
          <a:p>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auto</a:t>
            </a:r>
            <a:r>
              <a:rPr lang="en-US" altLang="zh-CN" sz="1400" b="0" dirty="0">
                <a:solidFill>
                  <a:srgbClr val="D4D4D4"/>
                </a:solidFill>
                <a:effectLst/>
                <a:latin typeface="Consolas" panose="020B0609020204030204" pitchFamily="49" charset="0"/>
              </a:rPr>
              <a:t>&amp; </a:t>
            </a:r>
            <a:r>
              <a:rPr lang="en-US" altLang="zh-CN" sz="1400" b="0" dirty="0">
                <a:solidFill>
                  <a:srgbClr val="9CDCFE"/>
                </a:solidFill>
                <a:effectLst/>
                <a:latin typeface="Consolas" panose="020B0609020204030204" pitchFamily="49" charset="0"/>
              </a:rPr>
              <a:t>face</a:t>
            </a:r>
            <a:r>
              <a:rPr lang="en-US" altLang="zh-CN" sz="1400" b="0" dirty="0">
                <a:solidFill>
                  <a:srgbClr val="D4D4D4"/>
                </a:solidFill>
                <a:effectLst/>
                <a:latin typeface="Consolas" panose="020B0609020204030204" pitchFamily="49" charset="0"/>
              </a:rPr>
              <a:t> = </a:t>
            </a:r>
            <a:r>
              <a:rPr lang="en-US" altLang="zh-CN" sz="1400" b="0" dirty="0">
                <a:solidFill>
                  <a:srgbClr val="9CDCFE"/>
                </a:solidFill>
                <a:effectLst/>
                <a:latin typeface="Consolas" panose="020B0609020204030204" pitchFamily="49" charset="0"/>
              </a:rPr>
              <a:t>faces</a:t>
            </a:r>
            <a:r>
              <a:rPr lang="en-US" altLang="zh-CN" sz="1400" b="0" dirty="0">
                <a:solidFill>
                  <a:srgbClr val="DCDCAA"/>
                </a:solidFill>
                <a:effectLst/>
                <a:latin typeface="Consolas" panose="020B0609020204030204" pitchFamily="49" charset="0"/>
              </a:rPr>
              <a:t>[</a:t>
            </a:r>
            <a:r>
              <a:rPr lang="en-US" altLang="zh-CN" sz="1400" b="0" dirty="0" err="1">
                <a:solidFill>
                  <a:srgbClr val="9CDCFE"/>
                </a:solidFill>
                <a:effectLst/>
                <a:latin typeface="Consolas" panose="020B0609020204030204" pitchFamily="49" charset="0"/>
              </a:rPr>
              <a:t>i</a:t>
            </a:r>
            <a:r>
              <a:rPr lang="en-US" altLang="zh-CN" sz="1400" b="0" dirty="0">
                <a:solidFill>
                  <a:srgbClr val="DCDCAA"/>
                </a:solidFill>
                <a:effectLst/>
                <a:latin typeface="Consolas" panose="020B0609020204030204" pitchFamily="49" charset="0"/>
              </a:rPr>
              <a:t>]</a:t>
            </a:r>
            <a:r>
              <a:rPr lang="en-US" altLang="zh-CN" sz="1400" b="0" dirty="0">
                <a:solidFill>
                  <a:srgbClr val="D4D4D4"/>
                </a:solidFill>
                <a:effectLst/>
                <a:latin typeface="Consolas" panose="020B0609020204030204" pitchFamily="49" charset="0"/>
              </a:rPr>
              <a:t>;</a:t>
            </a:r>
          </a:p>
          <a:p>
            <a:r>
              <a:rPr lang="en-US" altLang="zh-CN" sz="1400" b="0" dirty="0">
                <a:solidFill>
                  <a:srgbClr val="6A9955"/>
                </a:solidFill>
                <a:effectLst/>
                <a:latin typeface="Consolas" panose="020B0609020204030204" pitchFamily="49" charset="0"/>
              </a:rPr>
              <a:t>        // @TODO: Task1 </a:t>
            </a:r>
            <a:r>
              <a:rPr lang="zh-CN" altLang="en-US" sz="1400" b="0" dirty="0">
                <a:solidFill>
                  <a:srgbClr val="6A9955"/>
                </a:solidFill>
                <a:effectLst/>
                <a:latin typeface="Consolas" panose="020B0609020204030204" pitchFamily="49" charset="0"/>
              </a:rPr>
              <a:t>计算每个面片的法向量并归一化</a:t>
            </a:r>
            <a:endParaRPr lang="en-US" altLang="zh-CN" sz="1400" b="0" dirty="0">
              <a:solidFill>
                <a:srgbClr val="6A9955"/>
              </a:solidFill>
              <a:effectLst/>
              <a:latin typeface="Consolas" panose="020B0609020204030204" pitchFamily="49" charset="0"/>
            </a:endParaRPr>
          </a:p>
          <a:p>
            <a:endParaRPr lang="en-US" altLang="zh-CN" sz="1400" dirty="0">
              <a:solidFill>
                <a:srgbClr val="6A9955"/>
              </a:solidFill>
              <a:latin typeface="Consolas" panose="020B0609020204030204" pitchFamily="49" charset="0"/>
            </a:endParaRPr>
          </a:p>
          <a:p>
            <a:endParaRPr lang="zh-CN" altLang="en-US" sz="1400" b="0" dirty="0">
              <a:solidFill>
                <a:srgbClr val="D4D4D4"/>
              </a:solidFill>
              <a:effectLst/>
              <a:latin typeface="Consolas" panose="020B0609020204030204" pitchFamily="49" charset="0"/>
            </a:endParaRPr>
          </a:p>
          <a:p>
            <a:r>
              <a:rPr lang="en-US" altLang="zh-CN" sz="1400" b="0" dirty="0">
                <a:solidFill>
                  <a:srgbClr val="D4D4D4"/>
                </a:solidFill>
                <a:effectLst/>
                <a:latin typeface="Consolas" panose="020B0609020204030204" pitchFamily="49" charset="0"/>
              </a:rPr>
              <a:t>    }</a:t>
            </a:r>
          </a:p>
          <a:p>
            <a:r>
              <a:rPr lang="en-US" altLang="zh-CN" sz="1400" b="0" dirty="0">
                <a:solidFill>
                  <a:srgbClr val="D4D4D4"/>
                </a:solidFill>
                <a:effectLst/>
                <a:latin typeface="Consolas" panose="020B0609020204030204" pitchFamily="49" charset="0"/>
              </a:rPr>
              <a:t>}</a:t>
            </a:r>
          </a:p>
        </p:txBody>
      </p:sp>
      <p:cxnSp>
        <p:nvCxnSpPr>
          <p:cNvPr id="18" name="直接箭头连接符 17">
            <a:extLst>
              <a:ext uri="{FF2B5EF4-FFF2-40B4-BE49-F238E27FC236}">
                <a16:creationId xmlns:a16="http://schemas.microsoft.com/office/drawing/2014/main" id="{D5BB21BB-7A7F-4F2E-B1CF-7FF766FF2056}"/>
              </a:ext>
            </a:extLst>
          </p:cNvPr>
          <p:cNvCxnSpPr>
            <a:cxnSpLocks/>
          </p:cNvCxnSpPr>
          <p:nvPr/>
        </p:nvCxnSpPr>
        <p:spPr>
          <a:xfrm flipV="1">
            <a:off x="7047072" y="3886571"/>
            <a:ext cx="495300" cy="13970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1D064035-D785-4A9B-948D-7E08655ED5EE}"/>
              </a:ext>
            </a:extLst>
          </p:cNvPr>
          <p:cNvCxnSpPr>
            <a:cxnSpLocks/>
          </p:cNvCxnSpPr>
          <p:nvPr/>
        </p:nvCxnSpPr>
        <p:spPr>
          <a:xfrm flipV="1">
            <a:off x="7047072" y="4737471"/>
            <a:ext cx="1308100" cy="5461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0C662BAE-A4C2-443F-89B0-A9E7D63F3E14}"/>
              </a:ext>
            </a:extLst>
          </p:cNvPr>
          <p:cNvCxnSpPr>
            <a:cxnSpLocks/>
          </p:cNvCxnSpPr>
          <p:nvPr/>
        </p:nvCxnSpPr>
        <p:spPr>
          <a:xfrm>
            <a:off x="7542372" y="3886571"/>
            <a:ext cx="812800" cy="850900"/>
          </a:xfrm>
          <a:prstGeom prst="line">
            <a:avLst/>
          </a:prstGeom>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60F8A87A-39D7-40EE-889A-481F31F63F0F}"/>
              </a:ext>
            </a:extLst>
          </p:cNvPr>
          <p:cNvSpPr txBox="1"/>
          <p:nvPr/>
        </p:nvSpPr>
        <p:spPr>
          <a:xfrm>
            <a:off x="6745386" y="5283571"/>
            <a:ext cx="495300" cy="369332"/>
          </a:xfrm>
          <a:prstGeom prst="rect">
            <a:avLst/>
          </a:prstGeom>
          <a:noFill/>
        </p:spPr>
        <p:txBody>
          <a:bodyPr wrap="square" rtlCol="0">
            <a:spAutoFit/>
          </a:bodyPr>
          <a:lstStyle/>
          <a:p>
            <a:r>
              <a:rPr lang="en-US" altLang="zh-CN" dirty="0">
                <a:solidFill>
                  <a:schemeClr val="bg1"/>
                </a:solidFill>
                <a:latin typeface="+mn-ea"/>
              </a:rPr>
              <a:t>p0</a:t>
            </a:r>
            <a:endParaRPr lang="zh-CN" altLang="en-US" dirty="0">
              <a:solidFill>
                <a:schemeClr val="bg1"/>
              </a:solidFill>
              <a:latin typeface="+mn-ea"/>
            </a:endParaRPr>
          </a:p>
        </p:txBody>
      </p:sp>
      <p:sp>
        <p:nvSpPr>
          <p:cNvPr id="22" name="文本框 21">
            <a:extLst>
              <a:ext uri="{FF2B5EF4-FFF2-40B4-BE49-F238E27FC236}">
                <a16:creationId xmlns:a16="http://schemas.microsoft.com/office/drawing/2014/main" id="{B5CCAB09-7A94-4D5F-95F1-0E11A831A6AC}"/>
              </a:ext>
            </a:extLst>
          </p:cNvPr>
          <p:cNvSpPr txBox="1"/>
          <p:nvPr/>
        </p:nvSpPr>
        <p:spPr>
          <a:xfrm>
            <a:off x="8383686" y="4585071"/>
            <a:ext cx="593786" cy="369332"/>
          </a:xfrm>
          <a:prstGeom prst="rect">
            <a:avLst/>
          </a:prstGeom>
          <a:noFill/>
        </p:spPr>
        <p:txBody>
          <a:bodyPr wrap="square" rtlCol="0">
            <a:spAutoFit/>
          </a:bodyPr>
          <a:lstStyle/>
          <a:p>
            <a:r>
              <a:rPr lang="en-US" altLang="zh-CN" dirty="0">
                <a:solidFill>
                  <a:schemeClr val="bg1"/>
                </a:solidFill>
                <a:latin typeface="+mn-ea"/>
              </a:rPr>
              <a:t>p1</a:t>
            </a:r>
            <a:endParaRPr lang="zh-CN" altLang="en-US" dirty="0">
              <a:solidFill>
                <a:schemeClr val="bg1"/>
              </a:solidFill>
              <a:latin typeface="+mn-ea"/>
            </a:endParaRPr>
          </a:p>
        </p:txBody>
      </p:sp>
      <p:sp>
        <p:nvSpPr>
          <p:cNvPr id="23" name="文本框 22">
            <a:extLst>
              <a:ext uri="{FF2B5EF4-FFF2-40B4-BE49-F238E27FC236}">
                <a16:creationId xmlns:a16="http://schemas.microsoft.com/office/drawing/2014/main" id="{8B4A3144-1CA5-447F-A2FA-660EA59F3F27}"/>
              </a:ext>
            </a:extLst>
          </p:cNvPr>
          <p:cNvSpPr txBox="1"/>
          <p:nvPr/>
        </p:nvSpPr>
        <p:spPr>
          <a:xfrm>
            <a:off x="7151266" y="3517239"/>
            <a:ext cx="495300" cy="369332"/>
          </a:xfrm>
          <a:prstGeom prst="rect">
            <a:avLst/>
          </a:prstGeom>
          <a:noFill/>
        </p:spPr>
        <p:txBody>
          <a:bodyPr wrap="square" rtlCol="0">
            <a:spAutoFit/>
          </a:bodyPr>
          <a:lstStyle/>
          <a:p>
            <a:r>
              <a:rPr lang="en-US" altLang="zh-CN" dirty="0">
                <a:solidFill>
                  <a:schemeClr val="bg1"/>
                </a:solidFill>
                <a:latin typeface="+mn-ea"/>
              </a:rPr>
              <a:t>p2</a:t>
            </a:r>
            <a:endParaRPr lang="zh-CN" altLang="en-US" dirty="0">
              <a:solidFill>
                <a:schemeClr val="bg1"/>
              </a:solidFill>
              <a:latin typeface="+mn-ea"/>
            </a:endParaRPr>
          </a:p>
        </p:txBody>
      </p:sp>
      <p:sp>
        <p:nvSpPr>
          <p:cNvPr id="24" name="箭头: 下弧形 23">
            <a:extLst>
              <a:ext uri="{FF2B5EF4-FFF2-40B4-BE49-F238E27FC236}">
                <a16:creationId xmlns:a16="http://schemas.microsoft.com/office/drawing/2014/main" id="{65C1E55B-6F55-484D-8CBA-EF2FE71B4B65}"/>
              </a:ext>
            </a:extLst>
          </p:cNvPr>
          <p:cNvSpPr/>
          <p:nvPr/>
        </p:nvSpPr>
        <p:spPr>
          <a:xfrm rot="17759835">
            <a:off x="7335976" y="4456512"/>
            <a:ext cx="675641" cy="418696"/>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mn-ea"/>
            </a:endParaRPr>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55E0E089-8C93-4590-9FE0-482EBC0F94D2}"/>
                  </a:ext>
                </a:extLst>
              </p:cNvPr>
              <p:cNvSpPr/>
              <p:nvPr/>
            </p:nvSpPr>
            <p:spPr>
              <a:xfrm>
                <a:off x="8383686" y="4127355"/>
                <a:ext cx="2470292" cy="369332"/>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altLang="zh-CN" i="1" smtClean="0">
                          <a:solidFill>
                            <a:schemeClr val="bg1"/>
                          </a:solidFill>
                          <a:latin typeface="Cambria Math" panose="02040503050406030204" pitchFamily="18" charset="0"/>
                        </a:rPr>
                        <m:t>(</m:t>
                      </m:r>
                      <m:sSub>
                        <m:sSubPr>
                          <m:ctrlPr>
                            <a:rPr lang="en-US" altLang="zh-CN" b="1" i="1">
                              <a:solidFill>
                                <a:schemeClr val="bg1"/>
                              </a:solidFill>
                              <a:latin typeface="Cambria Math" panose="02040503050406030204" pitchFamily="18" charset="0"/>
                            </a:rPr>
                          </m:ctrlPr>
                        </m:sSubPr>
                        <m:e>
                          <m:r>
                            <a:rPr lang="en-US" altLang="zh-CN" b="1" i="1">
                              <a:solidFill>
                                <a:schemeClr val="bg1"/>
                              </a:solidFill>
                              <a:latin typeface="Cambria Math" panose="02040503050406030204" pitchFamily="18" charset="0"/>
                            </a:rPr>
                            <m:t>𝒑</m:t>
                          </m:r>
                        </m:e>
                        <m:sub>
                          <m:r>
                            <a:rPr lang="en-US" altLang="zh-CN" b="1" i="1">
                              <a:solidFill>
                                <a:schemeClr val="bg1"/>
                              </a:solidFill>
                              <a:latin typeface="Cambria Math" panose="02040503050406030204" pitchFamily="18" charset="0"/>
                            </a:rPr>
                            <m:t>𝟏</m:t>
                          </m:r>
                        </m:sub>
                      </m:sSub>
                      <m:r>
                        <a:rPr lang="en-US" altLang="zh-CN" i="1">
                          <a:solidFill>
                            <a:schemeClr val="bg1"/>
                          </a:solidFill>
                          <a:latin typeface="Cambria Math" panose="02040503050406030204" pitchFamily="18" charset="0"/>
                        </a:rPr>
                        <m:t>−</m:t>
                      </m:r>
                      <m:sSub>
                        <m:sSubPr>
                          <m:ctrlPr>
                            <a:rPr lang="en-US" altLang="zh-CN" b="1" i="1">
                              <a:solidFill>
                                <a:schemeClr val="bg1"/>
                              </a:solidFill>
                              <a:latin typeface="Cambria Math" panose="02040503050406030204" pitchFamily="18" charset="0"/>
                            </a:rPr>
                          </m:ctrlPr>
                        </m:sSubPr>
                        <m:e>
                          <m:r>
                            <a:rPr lang="en-US" altLang="zh-CN" b="1" i="1">
                              <a:solidFill>
                                <a:schemeClr val="bg1"/>
                              </a:solidFill>
                              <a:latin typeface="Cambria Math" panose="02040503050406030204" pitchFamily="18" charset="0"/>
                            </a:rPr>
                            <m:t>𝒑</m:t>
                          </m:r>
                        </m:e>
                        <m:sub>
                          <m:r>
                            <a:rPr lang="en-US" altLang="zh-CN" b="1" i="1">
                              <a:solidFill>
                                <a:schemeClr val="bg1"/>
                              </a:solidFill>
                              <a:latin typeface="Cambria Math" panose="02040503050406030204" pitchFamily="18" charset="0"/>
                            </a:rPr>
                            <m:t>𝟎</m:t>
                          </m:r>
                        </m:sub>
                      </m:sSub>
                      <m:r>
                        <a:rPr lang="en-US" altLang="zh-CN" i="1">
                          <a:solidFill>
                            <a:schemeClr val="bg1"/>
                          </a:solidFill>
                          <a:latin typeface="Cambria Math" panose="02040503050406030204" pitchFamily="18" charset="0"/>
                        </a:rPr>
                        <m:t>)×(</m:t>
                      </m:r>
                      <m:sSub>
                        <m:sSubPr>
                          <m:ctrlPr>
                            <a:rPr lang="en-US" altLang="zh-CN" b="1" i="1">
                              <a:solidFill>
                                <a:schemeClr val="bg1"/>
                              </a:solidFill>
                              <a:latin typeface="Cambria Math" panose="02040503050406030204" pitchFamily="18" charset="0"/>
                            </a:rPr>
                          </m:ctrlPr>
                        </m:sSubPr>
                        <m:e>
                          <m:r>
                            <a:rPr lang="en-US" altLang="zh-CN" b="1" i="1">
                              <a:solidFill>
                                <a:schemeClr val="bg1"/>
                              </a:solidFill>
                              <a:latin typeface="Cambria Math" panose="02040503050406030204" pitchFamily="18" charset="0"/>
                            </a:rPr>
                            <m:t>𝒑</m:t>
                          </m:r>
                        </m:e>
                        <m:sub>
                          <m:r>
                            <a:rPr lang="en-US" altLang="zh-CN" b="1" i="1">
                              <a:solidFill>
                                <a:schemeClr val="bg1"/>
                              </a:solidFill>
                              <a:latin typeface="Cambria Math" panose="02040503050406030204" pitchFamily="18" charset="0"/>
                            </a:rPr>
                            <m:t>𝟐</m:t>
                          </m:r>
                        </m:sub>
                      </m:sSub>
                      <m:r>
                        <a:rPr lang="en-US" altLang="zh-CN" i="1">
                          <a:solidFill>
                            <a:schemeClr val="bg1"/>
                          </a:solidFill>
                          <a:latin typeface="Cambria Math" panose="02040503050406030204" pitchFamily="18" charset="0"/>
                        </a:rPr>
                        <m:t>−</m:t>
                      </m:r>
                      <m:sSub>
                        <m:sSubPr>
                          <m:ctrlPr>
                            <a:rPr lang="en-US" altLang="zh-CN" b="1" i="1">
                              <a:solidFill>
                                <a:schemeClr val="bg1"/>
                              </a:solidFill>
                              <a:latin typeface="Cambria Math" panose="02040503050406030204" pitchFamily="18" charset="0"/>
                            </a:rPr>
                          </m:ctrlPr>
                        </m:sSubPr>
                        <m:e>
                          <m:r>
                            <a:rPr lang="en-US" altLang="zh-CN" b="1" i="1">
                              <a:solidFill>
                                <a:schemeClr val="bg1"/>
                              </a:solidFill>
                              <a:latin typeface="Cambria Math" panose="02040503050406030204" pitchFamily="18" charset="0"/>
                            </a:rPr>
                            <m:t>𝒑</m:t>
                          </m:r>
                        </m:e>
                        <m:sub>
                          <m:r>
                            <a:rPr lang="en-US" altLang="zh-CN" b="1" i="1">
                              <a:solidFill>
                                <a:schemeClr val="bg1"/>
                              </a:solidFill>
                              <a:latin typeface="Cambria Math" panose="02040503050406030204" pitchFamily="18" charset="0"/>
                            </a:rPr>
                            <m:t>𝟎</m:t>
                          </m:r>
                        </m:sub>
                      </m:sSub>
                      <m:r>
                        <a:rPr lang="en-US" altLang="zh-CN" i="1">
                          <a:solidFill>
                            <a:schemeClr val="bg1"/>
                          </a:solidFill>
                          <a:latin typeface="Cambria Math" panose="02040503050406030204" pitchFamily="18" charset="0"/>
                        </a:rPr>
                        <m:t>)</m:t>
                      </m:r>
                    </m:oMath>
                  </m:oMathPara>
                </a14:m>
                <a:endParaRPr lang="en-US" altLang="zh-CN" dirty="0">
                  <a:solidFill>
                    <a:schemeClr val="bg1"/>
                  </a:solidFill>
                  <a:latin typeface="+mn-ea"/>
                </a:endParaRPr>
              </a:p>
            </p:txBody>
          </p:sp>
        </mc:Choice>
        <mc:Fallback xmlns="">
          <p:sp>
            <p:nvSpPr>
              <p:cNvPr id="25" name="矩形 24">
                <a:extLst>
                  <a:ext uri="{FF2B5EF4-FFF2-40B4-BE49-F238E27FC236}">
                    <a16:creationId xmlns:a16="http://schemas.microsoft.com/office/drawing/2014/main" id="{55E0E089-8C93-4590-9FE0-482EBC0F94D2}"/>
                  </a:ext>
                </a:extLst>
              </p:cNvPr>
              <p:cNvSpPr>
                <a:spLocks noRot="1" noChangeAspect="1" noMove="1" noResize="1" noEditPoints="1" noAdjustHandles="1" noChangeArrowheads="1" noChangeShapeType="1" noTextEdit="1"/>
              </p:cNvSpPr>
              <p:nvPr/>
            </p:nvSpPr>
            <p:spPr>
              <a:xfrm>
                <a:off x="8383686" y="4127355"/>
                <a:ext cx="2470292" cy="369332"/>
              </a:xfrm>
              <a:prstGeom prst="rect">
                <a:avLst/>
              </a:prstGeom>
              <a:blipFill>
                <a:blip r:embed="rId2"/>
                <a:stretch>
                  <a:fillRect b="-1475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020546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组合 53">
            <a:extLst>
              <a:ext uri="{FF2B5EF4-FFF2-40B4-BE49-F238E27FC236}">
                <a16:creationId xmlns:a16="http://schemas.microsoft.com/office/drawing/2014/main" id="{43FF1540-ADB5-44FC-8FF1-A5EA60648C3A}"/>
              </a:ext>
            </a:extLst>
          </p:cNvPr>
          <p:cNvGrpSpPr/>
          <p:nvPr/>
        </p:nvGrpSpPr>
        <p:grpSpPr>
          <a:xfrm rot="546986">
            <a:off x="6167469" y="5070461"/>
            <a:ext cx="2691827" cy="1517681"/>
            <a:chOff x="7556201" y="5082793"/>
            <a:chExt cx="2691827" cy="1517681"/>
          </a:xfrm>
        </p:grpSpPr>
        <p:grpSp>
          <p:nvGrpSpPr>
            <p:cNvPr id="32" name="组合 31">
              <a:extLst>
                <a:ext uri="{FF2B5EF4-FFF2-40B4-BE49-F238E27FC236}">
                  <a16:creationId xmlns:a16="http://schemas.microsoft.com/office/drawing/2014/main" id="{6DAA54F8-33D4-4DB1-A160-DC7E65736B4D}"/>
                </a:ext>
              </a:extLst>
            </p:cNvPr>
            <p:cNvGrpSpPr/>
            <p:nvPr/>
          </p:nvGrpSpPr>
          <p:grpSpPr>
            <a:xfrm>
              <a:off x="7556201" y="5082793"/>
              <a:ext cx="2691827" cy="1517681"/>
              <a:chOff x="-1431662" y="3022408"/>
              <a:chExt cx="2691827" cy="1517681"/>
            </a:xfrm>
          </p:grpSpPr>
          <p:grpSp>
            <p:nvGrpSpPr>
              <p:cNvPr id="14" name="组合 13">
                <a:extLst>
                  <a:ext uri="{FF2B5EF4-FFF2-40B4-BE49-F238E27FC236}">
                    <a16:creationId xmlns:a16="http://schemas.microsoft.com/office/drawing/2014/main" id="{402D3BB9-F790-41D3-8DC9-AA11527A518B}"/>
                  </a:ext>
                </a:extLst>
              </p:cNvPr>
              <p:cNvGrpSpPr/>
              <p:nvPr/>
            </p:nvGrpSpPr>
            <p:grpSpPr>
              <a:xfrm>
                <a:off x="-1412240" y="3098800"/>
                <a:ext cx="2618072" cy="1381760"/>
                <a:chOff x="-1412240" y="3098800"/>
                <a:chExt cx="1280160" cy="675640"/>
              </a:xfrm>
            </p:grpSpPr>
            <p:sp>
              <p:nvSpPr>
                <p:cNvPr id="9" name="任意多边形: 形状 8">
                  <a:extLst>
                    <a:ext uri="{FF2B5EF4-FFF2-40B4-BE49-F238E27FC236}">
                      <a16:creationId xmlns:a16="http://schemas.microsoft.com/office/drawing/2014/main" id="{A3CAF111-00DF-41B3-AB5E-AB944D12C89D}"/>
                    </a:ext>
                  </a:extLst>
                </p:cNvPr>
                <p:cNvSpPr/>
                <p:nvPr/>
              </p:nvSpPr>
              <p:spPr>
                <a:xfrm>
                  <a:off x="-1097280" y="3444240"/>
                  <a:ext cx="965200" cy="330200"/>
                </a:xfrm>
                <a:custGeom>
                  <a:avLst/>
                  <a:gdLst>
                    <a:gd name="connsiteX0" fmla="*/ 965200 w 965200"/>
                    <a:gd name="connsiteY0" fmla="*/ 20320 h 660400"/>
                    <a:gd name="connsiteX1" fmla="*/ 243840 w 965200"/>
                    <a:gd name="connsiteY1" fmla="*/ 0 h 660400"/>
                    <a:gd name="connsiteX2" fmla="*/ 0 w 965200"/>
                    <a:gd name="connsiteY2" fmla="*/ 660400 h 660400"/>
                  </a:gdLst>
                  <a:ahLst/>
                  <a:cxnLst>
                    <a:cxn ang="0">
                      <a:pos x="connsiteX0" y="connsiteY0"/>
                    </a:cxn>
                    <a:cxn ang="0">
                      <a:pos x="connsiteX1" y="connsiteY1"/>
                    </a:cxn>
                    <a:cxn ang="0">
                      <a:pos x="connsiteX2" y="connsiteY2"/>
                    </a:cxn>
                  </a:cxnLst>
                  <a:rect l="l" t="t" r="r" b="b"/>
                  <a:pathLst>
                    <a:path w="965200" h="660400">
                      <a:moveTo>
                        <a:pt x="965200" y="20320"/>
                      </a:moveTo>
                      <a:lnTo>
                        <a:pt x="243840" y="0"/>
                      </a:lnTo>
                      <a:lnTo>
                        <a:pt x="0" y="660400"/>
                      </a:lnTo>
                    </a:path>
                  </a:pathLst>
                </a:custGeom>
                <a:ln w="19050">
                  <a:solidFill>
                    <a:srgbClr val="69CCF5"/>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82C26DE3-5BC8-43E3-877D-6B832E18AC27}"/>
                    </a:ext>
                  </a:extLst>
                </p:cNvPr>
                <p:cNvSpPr/>
                <p:nvPr/>
              </p:nvSpPr>
              <p:spPr>
                <a:xfrm>
                  <a:off x="-863600" y="3098800"/>
                  <a:ext cx="457200" cy="660400"/>
                </a:xfrm>
                <a:custGeom>
                  <a:avLst/>
                  <a:gdLst>
                    <a:gd name="connsiteX0" fmla="*/ 10160 w 457200"/>
                    <a:gd name="connsiteY0" fmla="*/ 0 h 1209040"/>
                    <a:gd name="connsiteX1" fmla="*/ 0 w 457200"/>
                    <a:gd name="connsiteY1" fmla="*/ 670560 h 1209040"/>
                    <a:gd name="connsiteX2" fmla="*/ 457200 w 457200"/>
                    <a:gd name="connsiteY2" fmla="*/ 1209040 h 1209040"/>
                  </a:gdLst>
                  <a:ahLst/>
                  <a:cxnLst>
                    <a:cxn ang="0">
                      <a:pos x="connsiteX0" y="connsiteY0"/>
                    </a:cxn>
                    <a:cxn ang="0">
                      <a:pos x="connsiteX1" y="connsiteY1"/>
                    </a:cxn>
                    <a:cxn ang="0">
                      <a:pos x="connsiteX2" y="connsiteY2"/>
                    </a:cxn>
                  </a:cxnLst>
                  <a:rect l="l" t="t" r="r" b="b"/>
                  <a:pathLst>
                    <a:path w="457200" h="1209040">
                      <a:moveTo>
                        <a:pt x="10160" y="0"/>
                      </a:moveTo>
                      <a:lnTo>
                        <a:pt x="0" y="670560"/>
                      </a:lnTo>
                      <a:lnTo>
                        <a:pt x="457200" y="1209040"/>
                      </a:lnTo>
                    </a:path>
                  </a:pathLst>
                </a:custGeom>
                <a:ln w="19050">
                  <a:solidFill>
                    <a:srgbClr val="69CCF5"/>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1" name="任意多边形: 形状 10">
                  <a:extLst>
                    <a:ext uri="{FF2B5EF4-FFF2-40B4-BE49-F238E27FC236}">
                      <a16:creationId xmlns:a16="http://schemas.microsoft.com/office/drawing/2014/main" id="{4F5861B1-C047-4E24-AAF1-9B223B3D9C69}"/>
                    </a:ext>
                  </a:extLst>
                </p:cNvPr>
                <p:cNvSpPr/>
                <p:nvPr/>
              </p:nvSpPr>
              <p:spPr>
                <a:xfrm>
                  <a:off x="-1412240" y="3403600"/>
                  <a:ext cx="548640" cy="50800"/>
                </a:xfrm>
                <a:custGeom>
                  <a:avLst/>
                  <a:gdLst>
                    <a:gd name="connsiteX0" fmla="*/ 0 w 548640"/>
                    <a:gd name="connsiteY0" fmla="*/ 0 h 50800"/>
                    <a:gd name="connsiteX1" fmla="*/ 548640 w 548640"/>
                    <a:gd name="connsiteY1" fmla="*/ 50800 h 50800"/>
                  </a:gdLst>
                  <a:ahLst/>
                  <a:cxnLst>
                    <a:cxn ang="0">
                      <a:pos x="connsiteX0" y="connsiteY0"/>
                    </a:cxn>
                    <a:cxn ang="0">
                      <a:pos x="connsiteX1" y="connsiteY1"/>
                    </a:cxn>
                  </a:cxnLst>
                  <a:rect l="l" t="t" r="r" b="b"/>
                  <a:pathLst>
                    <a:path w="548640" h="50800">
                      <a:moveTo>
                        <a:pt x="0" y="0"/>
                      </a:moveTo>
                      <a:lnTo>
                        <a:pt x="548640" y="50800"/>
                      </a:lnTo>
                    </a:path>
                  </a:pathLst>
                </a:custGeom>
                <a:ln w="19050">
                  <a:solidFill>
                    <a:srgbClr val="69CCF5"/>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grpSp>
          <p:sp>
            <p:nvSpPr>
              <p:cNvPr id="12" name="椭圆 11">
                <a:extLst>
                  <a:ext uri="{FF2B5EF4-FFF2-40B4-BE49-F238E27FC236}">
                    <a16:creationId xmlns:a16="http://schemas.microsoft.com/office/drawing/2014/main" id="{62F2E185-F189-4D6A-8F40-02C25FF02C3B}"/>
                  </a:ext>
                </a:extLst>
              </p:cNvPr>
              <p:cNvSpPr/>
              <p:nvPr/>
            </p:nvSpPr>
            <p:spPr>
              <a:xfrm>
                <a:off x="-1431662" y="3633021"/>
                <a:ext cx="137618" cy="137618"/>
              </a:xfrm>
              <a:prstGeom prst="ellipse">
                <a:avLst/>
              </a:prstGeom>
              <a:solidFill>
                <a:srgbClr val="69CC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439D94AC-7A2D-4833-BC98-F961CE9B8795}"/>
                  </a:ext>
                </a:extLst>
              </p:cNvPr>
              <p:cNvSpPr/>
              <p:nvPr/>
            </p:nvSpPr>
            <p:spPr>
              <a:xfrm>
                <a:off x="-362226" y="3022408"/>
                <a:ext cx="137618" cy="137618"/>
              </a:xfrm>
              <a:prstGeom prst="ellipse">
                <a:avLst/>
              </a:prstGeom>
              <a:solidFill>
                <a:srgbClr val="69CC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E428D8FB-02E0-44DC-B619-52E28482BA04}"/>
                  </a:ext>
                </a:extLst>
              </p:cNvPr>
              <p:cNvSpPr/>
              <p:nvPr/>
            </p:nvSpPr>
            <p:spPr>
              <a:xfrm>
                <a:off x="1122547" y="3735900"/>
                <a:ext cx="137618" cy="137618"/>
              </a:xfrm>
              <a:prstGeom prst="ellipse">
                <a:avLst/>
              </a:prstGeom>
              <a:solidFill>
                <a:srgbClr val="69CC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9F9E7814-9AE7-4C17-A285-895FA33D5C8D}"/>
                  </a:ext>
                </a:extLst>
              </p:cNvPr>
              <p:cNvSpPr/>
              <p:nvPr/>
            </p:nvSpPr>
            <p:spPr>
              <a:xfrm>
                <a:off x="554791" y="4342254"/>
                <a:ext cx="137618" cy="137618"/>
              </a:xfrm>
              <a:prstGeom prst="ellipse">
                <a:avLst/>
              </a:prstGeom>
              <a:solidFill>
                <a:srgbClr val="69CC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F6E7FDB0-E77A-417F-9D54-1AF13A2396A4}"/>
                  </a:ext>
                </a:extLst>
              </p:cNvPr>
              <p:cNvSpPr/>
              <p:nvPr/>
            </p:nvSpPr>
            <p:spPr>
              <a:xfrm>
                <a:off x="-876747" y="4402471"/>
                <a:ext cx="137618" cy="137618"/>
              </a:xfrm>
              <a:prstGeom prst="ellipse">
                <a:avLst/>
              </a:prstGeom>
              <a:solidFill>
                <a:srgbClr val="69CC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任意多边形: 形状 15">
              <a:extLst>
                <a:ext uri="{FF2B5EF4-FFF2-40B4-BE49-F238E27FC236}">
                  <a16:creationId xmlns:a16="http://schemas.microsoft.com/office/drawing/2014/main" id="{CBF8F4F3-9CBB-4043-B244-A11541581AFB}"/>
                </a:ext>
              </a:extLst>
            </p:cNvPr>
            <p:cNvSpPr/>
            <p:nvPr/>
          </p:nvSpPr>
          <p:spPr>
            <a:xfrm>
              <a:off x="7616263" y="5159185"/>
              <a:ext cx="2580640" cy="1361440"/>
            </a:xfrm>
            <a:custGeom>
              <a:avLst/>
              <a:gdLst>
                <a:gd name="connsiteX0" fmla="*/ 1097280 w 2580640"/>
                <a:gd name="connsiteY0" fmla="*/ 0 h 1361440"/>
                <a:gd name="connsiteX1" fmla="*/ 2580640 w 2580640"/>
                <a:gd name="connsiteY1" fmla="*/ 721360 h 1361440"/>
                <a:gd name="connsiteX2" fmla="*/ 2001520 w 2580640"/>
                <a:gd name="connsiteY2" fmla="*/ 1341120 h 1361440"/>
                <a:gd name="connsiteX3" fmla="*/ 589280 w 2580640"/>
                <a:gd name="connsiteY3" fmla="*/ 1361440 h 1361440"/>
                <a:gd name="connsiteX4" fmla="*/ 0 w 2580640"/>
                <a:gd name="connsiteY4" fmla="*/ 619760 h 1361440"/>
                <a:gd name="connsiteX5" fmla="*/ 1097280 w 2580640"/>
                <a:gd name="connsiteY5" fmla="*/ 0 h 1361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0640" h="1361440">
                  <a:moveTo>
                    <a:pt x="1097280" y="0"/>
                  </a:moveTo>
                  <a:lnTo>
                    <a:pt x="2580640" y="721360"/>
                  </a:lnTo>
                  <a:lnTo>
                    <a:pt x="2001520" y="1341120"/>
                  </a:lnTo>
                  <a:lnTo>
                    <a:pt x="589280" y="1361440"/>
                  </a:lnTo>
                  <a:lnTo>
                    <a:pt x="0" y="619760"/>
                  </a:lnTo>
                  <a:lnTo>
                    <a:pt x="1097280" y="0"/>
                  </a:lnTo>
                  <a:close/>
                </a:path>
              </a:pathLst>
            </a:custGeom>
            <a:noFill/>
            <a:ln w="19050">
              <a:solidFill>
                <a:srgbClr val="69CC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内容占位符 1">
            <a:extLst>
              <a:ext uri="{FF2B5EF4-FFF2-40B4-BE49-F238E27FC236}">
                <a16:creationId xmlns:a16="http://schemas.microsoft.com/office/drawing/2014/main" id="{3E73D649-8D68-4945-8502-404C6736D542}"/>
              </a:ext>
            </a:extLst>
          </p:cNvPr>
          <p:cNvSpPr>
            <a:spLocks noGrp="1"/>
          </p:cNvSpPr>
          <p:nvPr>
            <p:ph idx="1"/>
          </p:nvPr>
        </p:nvSpPr>
        <p:spPr/>
        <p:txBody>
          <a:bodyPr/>
          <a:lstStyle/>
          <a:p>
            <a:r>
              <a:rPr lang="zh-CN" altLang="en-US" dirty="0">
                <a:latin typeface="+mn-ea"/>
              </a:rPr>
              <a:t>计算好面的法向量后，我们进一步计算顶点法向量</a:t>
            </a:r>
            <a:endParaRPr lang="en-US" altLang="zh-CN" dirty="0">
              <a:latin typeface="+mn-ea"/>
            </a:endParaRPr>
          </a:p>
          <a:p>
            <a:r>
              <a:rPr lang="zh-CN" altLang="en-US" dirty="0">
                <a:solidFill>
                  <a:srgbClr val="FF0000"/>
                </a:solidFill>
              </a:rPr>
              <a:t>在</a:t>
            </a:r>
            <a:r>
              <a:rPr lang="en-US" altLang="zh-CN" dirty="0" err="1">
                <a:solidFill>
                  <a:srgbClr val="FF0000"/>
                </a:solidFill>
              </a:rPr>
              <a:t>TriMesh</a:t>
            </a:r>
            <a:r>
              <a:rPr lang="zh-CN" altLang="en-US" dirty="0">
                <a:solidFill>
                  <a:srgbClr val="FF0000"/>
                </a:solidFill>
              </a:rPr>
              <a:t>中我们定义了一个</a:t>
            </a:r>
            <a:r>
              <a:rPr lang="en-US" altLang="zh-CN" dirty="0" err="1">
                <a:solidFill>
                  <a:srgbClr val="FF0000"/>
                </a:solidFill>
              </a:rPr>
              <a:t>computeVertexNormals</a:t>
            </a:r>
            <a:r>
              <a:rPr lang="zh-CN" altLang="en-US" dirty="0">
                <a:solidFill>
                  <a:srgbClr val="FF0000"/>
                </a:solidFill>
              </a:rPr>
              <a:t>函数用来计算每个顶点法向量，请将其补全</a:t>
            </a:r>
            <a:endParaRPr lang="en-US" altLang="zh-CN" dirty="0">
              <a:solidFill>
                <a:srgbClr val="FF0000"/>
              </a:solidFill>
            </a:endParaRPr>
          </a:p>
          <a:p>
            <a:r>
              <a:rPr lang="zh-CN" altLang="en-US" dirty="0"/>
              <a:t>该函数将会在</a:t>
            </a:r>
            <a:r>
              <a:rPr lang="en-US" altLang="zh-CN" dirty="0" err="1"/>
              <a:t>TriMesh</a:t>
            </a:r>
            <a:r>
              <a:rPr lang="zh-CN" altLang="en-US" dirty="0"/>
              <a:t>类的</a:t>
            </a:r>
            <a:r>
              <a:rPr lang="en-US" altLang="zh-CN" dirty="0" err="1"/>
              <a:t>storeFacesPoints</a:t>
            </a:r>
            <a:r>
              <a:rPr lang="zh-CN" altLang="en-US" dirty="0"/>
              <a:t>函数中被调用</a:t>
            </a:r>
          </a:p>
        </p:txBody>
      </p:sp>
      <p:sp>
        <p:nvSpPr>
          <p:cNvPr id="3" name="标题 2">
            <a:extLst>
              <a:ext uri="{FF2B5EF4-FFF2-40B4-BE49-F238E27FC236}">
                <a16:creationId xmlns:a16="http://schemas.microsoft.com/office/drawing/2014/main" id="{1CE0E480-3081-4FE9-89A9-365D6E812FB0}"/>
              </a:ext>
            </a:extLst>
          </p:cNvPr>
          <p:cNvSpPr>
            <a:spLocks noGrp="1"/>
          </p:cNvSpPr>
          <p:nvPr>
            <p:ph type="title"/>
          </p:nvPr>
        </p:nvSpPr>
        <p:spPr/>
        <p:txBody>
          <a:bodyPr/>
          <a:lstStyle/>
          <a:p>
            <a:r>
              <a:rPr lang="zh-CN" altLang="en-US" dirty="0"/>
              <a:t>顶点法向量的计算</a:t>
            </a:r>
          </a:p>
        </p:txBody>
      </p:sp>
      <p:sp>
        <p:nvSpPr>
          <p:cNvPr id="17" name="文本框 16">
            <a:extLst>
              <a:ext uri="{FF2B5EF4-FFF2-40B4-BE49-F238E27FC236}">
                <a16:creationId xmlns:a16="http://schemas.microsoft.com/office/drawing/2014/main" id="{AD369E93-614A-4E5C-B4D9-EEAAB7E1EC74}"/>
              </a:ext>
            </a:extLst>
          </p:cNvPr>
          <p:cNvSpPr txBox="1"/>
          <p:nvPr/>
        </p:nvSpPr>
        <p:spPr>
          <a:xfrm>
            <a:off x="5733054" y="106457"/>
            <a:ext cx="6458946" cy="4401205"/>
          </a:xfrm>
          <a:prstGeom prst="rect">
            <a:avLst/>
          </a:prstGeom>
          <a:noFill/>
        </p:spPr>
        <p:txBody>
          <a:bodyPr wrap="square">
            <a:spAutoFit/>
          </a:bodyPr>
          <a:lstStyle/>
          <a:p>
            <a:r>
              <a:rPr lang="en-US" altLang="zh-CN" sz="1400" b="0" dirty="0">
                <a:solidFill>
                  <a:srgbClr val="569CD6"/>
                </a:solidFill>
                <a:effectLst/>
                <a:latin typeface="Consolas" panose="020B0609020204030204" pitchFamily="49" charset="0"/>
              </a:rPr>
              <a:t>void</a:t>
            </a:r>
            <a:r>
              <a:rPr lang="en-US" altLang="zh-CN" sz="1400" b="0" dirty="0">
                <a:solidFill>
                  <a:srgbClr val="D4D4D4"/>
                </a:solidFill>
                <a:effectLst/>
                <a:latin typeface="Consolas" panose="020B0609020204030204" pitchFamily="49" charset="0"/>
              </a:rPr>
              <a:t> </a:t>
            </a:r>
            <a:r>
              <a:rPr lang="en-US" altLang="zh-CN" sz="1400" b="0" dirty="0" err="1">
                <a:solidFill>
                  <a:srgbClr val="4EC9B0"/>
                </a:solidFill>
                <a:effectLst/>
                <a:latin typeface="Consolas" panose="020B0609020204030204" pitchFamily="49" charset="0"/>
              </a:rPr>
              <a:t>TriMesh</a:t>
            </a:r>
            <a:r>
              <a:rPr lang="en-US" altLang="zh-CN" sz="1400" b="0" dirty="0">
                <a:solidFill>
                  <a:srgbClr val="D4D4D4"/>
                </a:solidFill>
                <a:effectLst/>
                <a:latin typeface="Consolas" panose="020B0609020204030204" pitchFamily="49" charset="0"/>
              </a:rPr>
              <a:t>::</a:t>
            </a:r>
            <a:r>
              <a:rPr lang="en-US" altLang="zh-CN" sz="1400" b="0" dirty="0" err="1">
                <a:solidFill>
                  <a:srgbClr val="DCDCAA"/>
                </a:solidFill>
                <a:effectLst/>
                <a:latin typeface="Consolas" panose="020B0609020204030204" pitchFamily="49" charset="0"/>
              </a:rPr>
              <a:t>computeVertexNormals</a:t>
            </a:r>
            <a:r>
              <a:rPr lang="en-US" altLang="zh-CN" sz="1400" b="0" dirty="0">
                <a:solidFill>
                  <a:srgbClr val="D4D4D4"/>
                </a:solidFill>
                <a:effectLst/>
                <a:latin typeface="Consolas" panose="020B0609020204030204" pitchFamily="49" charset="0"/>
              </a:rPr>
              <a:t>()</a:t>
            </a:r>
          </a:p>
          <a:p>
            <a:r>
              <a:rPr lang="en-US" altLang="zh-CN" sz="1400" b="0" dirty="0">
                <a:solidFill>
                  <a:srgbClr val="D4D4D4"/>
                </a:solidFill>
                <a:effectLst/>
                <a:latin typeface="Consolas" panose="020B0609020204030204" pitchFamily="49" charset="0"/>
              </a:rPr>
              <a:t>{</a:t>
            </a:r>
          </a:p>
          <a:p>
            <a:r>
              <a:rPr lang="zh-CN" altLang="en-US" sz="1400" b="0" dirty="0">
                <a:solidFill>
                  <a:srgbClr val="6A9955"/>
                </a:solidFill>
                <a:effectLst/>
                <a:latin typeface="Consolas" panose="020B0609020204030204" pitchFamily="49" charset="0"/>
              </a:rPr>
              <a:t>    </a:t>
            </a:r>
            <a:r>
              <a:rPr lang="en-US" altLang="zh-CN" sz="1400" b="0" dirty="0">
                <a:solidFill>
                  <a:srgbClr val="6A9955"/>
                </a:solidFill>
                <a:effectLst/>
                <a:latin typeface="Consolas" panose="020B0609020204030204" pitchFamily="49" charset="0"/>
              </a:rPr>
              <a:t>// </a:t>
            </a:r>
            <a:r>
              <a:rPr lang="zh-CN" altLang="en-US" sz="1400" b="0" dirty="0">
                <a:solidFill>
                  <a:srgbClr val="6A9955"/>
                </a:solidFill>
                <a:effectLst/>
                <a:latin typeface="Consolas" panose="020B0609020204030204" pitchFamily="49" charset="0"/>
              </a:rPr>
              <a:t>计算面片的法向量</a:t>
            </a:r>
            <a:endParaRPr lang="en-US" altLang="zh-CN" sz="1400" b="0" dirty="0">
              <a:solidFill>
                <a:srgbClr val="D4D4D4"/>
              </a:solidFill>
              <a:effectLst/>
              <a:latin typeface="Consolas" panose="020B0609020204030204" pitchFamily="49" charset="0"/>
            </a:endParaRPr>
          </a:p>
          <a:p>
            <a:r>
              <a:rPr lang="en-US" altLang="zh-CN" sz="1400" b="0" dirty="0">
                <a:solidFill>
                  <a:srgbClr val="D4D4D4"/>
                </a:solidFill>
                <a:effectLst/>
                <a:latin typeface="Consolas" panose="020B0609020204030204" pitchFamily="49" charset="0"/>
              </a:rPr>
              <a:t>    </a:t>
            </a:r>
            <a:r>
              <a:rPr lang="en-US" altLang="zh-CN" sz="1400" b="0" dirty="0">
                <a:solidFill>
                  <a:srgbClr val="C586C0"/>
                </a:solidFill>
                <a:effectLst/>
                <a:latin typeface="Consolas" panose="020B0609020204030204" pitchFamily="49" charset="0"/>
              </a:rPr>
              <a:t>if</a:t>
            </a:r>
            <a:r>
              <a:rPr lang="en-US" altLang="zh-CN" sz="1400" b="0" dirty="0">
                <a:solidFill>
                  <a:srgbClr val="D4D4D4"/>
                </a:solidFill>
                <a:effectLst/>
                <a:latin typeface="Consolas" panose="020B0609020204030204" pitchFamily="49" charset="0"/>
              </a:rPr>
              <a:t> (</a:t>
            </a:r>
            <a:r>
              <a:rPr lang="en-US" altLang="zh-CN" sz="1400" b="0" dirty="0" err="1">
                <a:solidFill>
                  <a:srgbClr val="9CDCFE"/>
                </a:solidFill>
                <a:effectLst/>
                <a:latin typeface="Consolas" panose="020B0609020204030204" pitchFamily="49" charset="0"/>
              </a:rPr>
              <a:t>face_normals</a:t>
            </a:r>
            <a:r>
              <a:rPr lang="en-US" altLang="zh-CN" sz="1400" b="0" dirty="0" err="1">
                <a:solidFill>
                  <a:srgbClr val="D4D4D4"/>
                </a:solidFill>
                <a:effectLst/>
                <a:latin typeface="Consolas" panose="020B0609020204030204" pitchFamily="49" charset="0"/>
              </a:rPr>
              <a:t>.</a:t>
            </a:r>
            <a:r>
              <a:rPr lang="en-US" altLang="zh-CN" sz="1400" b="0" dirty="0" err="1">
                <a:solidFill>
                  <a:srgbClr val="DCDCAA"/>
                </a:solidFill>
                <a:effectLst/>
                <a:latin typeface="Consolas" panose="020B0609020204030204" pitchFamily="49" charset="0"/>
              </a:rPr>
              <a:t>size</a:t>
            </a:r>
            <a:r>
              <a:rPr lang="en-US" altLang="zh-CN" sz="1400" b="0" dirty="0">
                <a:solidFill>
                  <a:srgbClr val="D4D4D4"/>
                </a:solidFill>
                <a:effectLst/>
                <a:latin typeface="Consolas" panose="020B0609020204030204" pitchFamily="49" charset="0"/>
              </a:rPr>
              <a:t>() == </a:t>
            </a:r>
            <a:r>
              <a:rPr lang="en-US" altLang="zh-CN" sz="1400" b="0" dirty="0">
                <a:solidFill>
                  <a:srgbClr val="B5CEA8"/>
                </a:solidFill>
                <a:effectLst/>
                <a:latin typeface="Consolas" panose="020B0609020204030204" pitchFamily="49" charset="0"/>
              </a:rPr>
              <a:t>0</a:t>
            </a:r>
            <a:r>
              <a:rPr lang="en-US" altLang="zh-CN" sz="1400" b="0" dirty="0">
                <a:solidFill>
                  <a:srgbClr val="D4D4D4"/>
                </a:solidFill>
                <a:effectLst/>
                <a:latin typeface="Consolas" panose="020B0609020204030204" pitchFamily="49" charset="0"/>
              </a:rPr>
              <a:t> &amp;&amp; </a:t>
            </a:r>
            <a:r>
              <a:rPr lang="en-US" altLang="zh-CN" sz="1400" b="0" dirty="0" err="1">
                <a:solidFill>
                  <a:srgbClr val="9CDCFE"/>
                </a:solidFill>
                <a:effectLst/>
                <a:latin typeface="Consolas" panose="020B0609020204030204" pitchFamily="49" charset="0"/>
              </a:rPr>
              <a:t>faces</a:t>
            </a:r>
            <a:r>
              <a:rPr lang="en-US" altLang="zh-CN" sz="1400" b="0" dirty="0" err="1">
                <a:solidFill>
                  <a:srgbClr val="D4D4D4"/>
                </a:solidFill>
                <a:effectLst/>
                <a:latin typeface="Consolas" panose="020B0609020204030204" pitchFamily="49" charset="0"/>
              </a:rPr>
              <a:t>.</a:t>
            </a:r>
            <a:r>
              <a:rPr lang="en-US" altLang="zh-CN" sz="1400" b="0" dirty="0" err="1">
                <a:solidFill>
                  <a:srgbClr val="DCDCAA"/>
                </a:solidFill>
                <a:effectLst/>
                <a:latin typeface="Consolas" panose="020B0609020204030204" pitchFamily="49" charset="0"/>
              </a:rPr>
              <a:t>size</a:t>
            </a:r>
            <a:r>
              <a:rPr lang="en-US" altLang="zh-CN" sz="1400" b="0" dirty="0">
                <a:solidFill>
                  <a:srgbClr val="D4D4D4"/>
                </a:solidFill>
                <a:effectLst/>
                <a:latin typeface="Consolas" panose="020B0609020204030204" pitchFamily="49" charset="0"/>
              </a:rPr>
              <a:t>() &gt; </a:t>
            </a:r>
            <a:r>
              <a:rPr lang="en-US" altLang="zh-CN" sz="1400" b="0" dirty="0">
                <a:solidFill>
                  <a:srgbClr val="B5CEA8"/>
                </a:solidFill>
                <a:effectLst/>
                <a:latin typeface="Consolas" panose="020B0609020204030204" pitchFamily="49" charset="0"/>
              </a:rPr>
              <a:t>0</a:t>
            </a:r>
            <a:r>
              <a:rPr lang="en-US" altLang="zh-CN" sz="1400" b="0" dirty="0">
                <a:solidFill>
                  <a:srgbClr val="D4D4D4"/>
                </a:solidFill>
                <a:effectLst/>
                <a:latin typeface="Consolas" panose="020B0609020204030204" pitchFamily="49" charset="0"/>
              </a:rPr>
              <a:t>) {</a:t>
            </a:r>
          </a:p>
          <a:p>
            <a:r>
              <a:rPr lang="en-US" altLang="zh-CN" sz="1400" b="0" dirty="0">
                <a:solidFill>
                  <a:srgbClr val="D4D4D4"/>
                </a:solidFill>
                <a:effectLst/>
                <a:latin typeface="Consolas" panose="020B0609020204030204" pitchFamily="49" charset="0"/>
              </a:rPr>
              <a:t>        </a:t>
            </a:r>
            <a:r>
              <a:rPr lang="en-US" altLang="zh-CN" sz="1400" b="0" dirty="0" err="1">
                <a:solidFill>
                  <a:srgbClr val="DCDCAA"/>
                </a:solidFill>
                <a:effectLst/>
                <a:latin typeface="Consolas" panose="020B0609020204030204" pitchFamily="49" charset="0"/>
              </a:rPr>
              <a:t>computeTriangleNormals</a:t>
            </a:r>
            <a:r>
              <a:rPr lang="en-US" altLang="zh-CN" sz="1400" b="0" dirty="0">
                <a:solidFill>
                  <a:srgbClr val="D4D4D4"/>
                </a:solidFill>
                <a:effectLst/>
                <a:latin typeface="Consolas" panose="020B0609020204030204" pitchFamily="49" charset="0"/>
              </a:rPr>
              <a:t>();</a:t>
            </a:r>
          </a:p>
          <a:p>
            <a:r>
              <a:rPr lang="en-US" altLang="zh-CN" sz="1400" b="0" dirty="0">
                <a:solidFill>
                  <a:srgbClr val="D4D4D4"/>
                </a:solidFill>
                <a:effectLst/>
                <a:latin typeface="Consolas" panose="020B0609020204030204" pitchFamily="49" charset="0"/>
              </a:rPr>
              <a:t>    }</a:t>
            </a:r>
          </a:p>
          <a:p>
            <a:r>
              <a:rPr lang="en-US" altLang="zh-CN" sz="1400" b="0" dirty="0">
                <a:solidFill>
                  <a:srgbClr val="6A9955"/>
                </a:solidFill>
                <a:effectLst/>
                <a:latin typeface="Consolas" panose="020B0609020204030204" pitchFamily="49" charset="0"/>
              </a:rPr>
              <a:t>    // </a:t>
            </a:r>
            <a:r>
              <a:rPr lang="zh-CN" altLang="en-US" sz="1400" b="0" dirty="0">
                <a:solidFill>
                  <a:srgbClr val="6A9955"/>
                </a:solidFill>
                <a:effectLst/>
                <a:latin typeface="Consolas" panose="020B0609020204030204" pitchFamily="49" charset="0"/>
              </a:rPr>
              <a:t>初始化法向量为</a:t>
            </a:r>
            <a:r>
              <a:rPr lang="en-US" altLang="zh-CN" sz="1400" b="0" dirty="0">
                <a:solidFill>
                  <a:srgbClr val="6A9955"/>
                </a:solidFill>
                <a:effectLst/>
                <a:latin typeface="Consolas" panose="020B0609020204030204" pitchFamily="49" charset="0"/>
              </a:rPr>
              <a:t>0</a:t>
            </a:r>
            <a:endParaRPr lang="zh-CN" altLang="en-US" sz="1400" b="0" dirty="0">
              <a:solidFill>
                <a:srgbClr val="D4D4D4"/>
              </a:solidFill>
              <a:effectLst/>
              <a:latin typeface="Consolas" panose="020B0609020204030204" pitchFamily="49" charset="0"/>
            </a:endParaRPr>
          </a:p>
          <a:p>
            <a:r>
              <a:rPr lang="zh-CN" altLang="en-US" sz="1400" b="0" dirty="0">
                <a:solidFill>
                  <a:srgbClr val="D4D4D4"/>
                </a:solidFill>
                <a:effectLst/>
                <a:latin typeface="Consolas" panose="020B0609020204030204" pitchFamily="49" charset="0"/>
              </a:rPr>
              <a:t>    </a:t>
            </a:r>
            <a:r>
              <a:rPr lang="en-US" altLang="zh-CN" sz="1400" b="0" dirty="0" err="1">
                <a:solidFill>
                  <a:srgbClr val="9CDCFE"/>
                </a:solidFill>
                <a:effectLst/>
                <a:latin typeface="Consolas" panose="020B0609020204030204" pitchFamily="49" charset="0"/>
              </a:rPr>
              <a:t>vertex_normals</a:t>
            </a:r>
            <a:r>
              <a:rPr lang="en-US" altLang="zh-CN" sz="1400" b="0" dirty="0" err="1">
                <a:solidFill>
                  <a:srgbClr val="D4D4D4"/>
                </a:solidFill>
                <a:effectLst/>
                <a:latin typeface="Consolas" panose="020B0609020204030204" pitchFamily="49" charset="0"/>
              </a:rPr>
              <a:t>.</a:t>
            </a:r>
            <a:r>
              <a:rPr lang="en-US" altLang="zh-CN" sz="1400" b="0" dirty="0" err="1">
                <a:solidFill>
                  <a:srgbClr val="DCDCAA"/>
                </a:solidFill>
                <a:effectLst/>
                <a:latin typeface="Consolas" panose="020B0609020204030204" pitchFamily="49" charset="0"/>
              </a:rPr>
              <a:t>resize</a:t>
            </a:r>
            <a:r>
              <a:rPr lang="en-US" altLang="zh-CN" sz="1400" b="0" dirty="0">
                <a:solidFill>
                  <a:srgbClr val="D4D4D4"/>
                </a:solidFill>
                <a:effectLst/>
                <a:latin typeface="Consolas" panose="020B0609020204030204" pitchFamily="49" charset="0"/>
              </a:rPr>
              <a:t>(</a:t>
            </a:r>
            <a:r>
              <a:rPr lang="en-US" altLang="zh-CN" sz="1400" b="0" dirty="0" err="1">
                <a:solidFill>
                  <a:srgbClr val="9CDCFE"/>
                </a:solidFill>
                <a:effectLst/>
                <a:latin typeface="Consolas" panose="020B0609020204030204" pitchFamily="49" charset="0"/>
              </a:rPr>
              <a:t>vertex_positions</a:t>
            </a:r>
            <a:r>
              <a:rPr lang="en-US" altLang="zh-CN" sz="1400" b="0" dirty="0" err="1">
                <a:solidFill>
                  <a:srgbClr val="D4D4D4"/>
                </a:solidFill>
                <a:effectLst/>
                <a:latin typeface="Consolas" panose="020B0609020204030204" pitchFamily="49" charset="0"/>
              </a:rPr>
              <a:t>.</a:t>
            </a:r>
            <a:r>
              <a:rPr lang="en-US" altLang="zh-CN" sz="1400" b="0" dirty="0" err="1">
                <a:solidFill>
                  <a:srgbClr val="DCDCAA"/>
                </a:solidFill>
                <a:effectLst/>
                <a:latin typeface="Consolas" panose="020B0609020204030204" pitchFamily="49" charset="0"/>
              </a:rPr>
              <a:t>size</a:t>
            </a:r>
            <a:r>
              <a:rPr lang="en-US" altLang="zh-CN" sz="1400" b="0" dirty="0">
                <a:solidFill>
                  <a:srgbClr val="D4D4D4"/>
                </a:solidFill>
                <a:effectLst/>
                <a:latin typeface="Consolas" panose="020B0609020204030204" pitchFamily="49" charset="0"/>
              </a:rPr>
              <a:t>(), </a:t>
            </a:r>
            <a:r>
              <a:rPr lang="en-US" altLang="zh-CN" sz="1400" b="0" dirty="0" err="1">
                <a:solidFill>
                  <a:srgbClr val="4EC9B0"/>
                </a:solidFill>
                <a:effectLst/>
                <a:latin typeface="Consolas" panose="020B0609020204030204" pitchFamily="49" charset="0"/>
              </a:rPr>
              <a:t>glm</a:t>
            </a:r>
            <a:r>
              <a:rPr lang="en-US" altLang="zh-CN" sz="1400" b="0" dirty="0">
                <a:solidFill>
                  <a:srgbClr val="D4D4D4"/>
                </a:solidFill>
                <a:effectLst/>
                <a:latin typeface="Consolas" panose="020B0609020204030204" pitchFamily="49" charset="0"/>
              </a:rPr>
              <a:t>::</a:t>
            </a:r>
            <a:r>
              <a:rPr lang="en-US" altLang="zh-CN" sz="1400" b="0" dirty="0">
                <a:solidFill>
                  <a:srgbClr val="DCDCAA"/>
                </a:solidFill>
                <a:effectLst/>
                <a:latin typeface="Consolas" panose="020B0609020204030204" pitchFamily="49" charset="0"/>
              </a:rPr>
              <a:t>vec3</a:t>
            </a:r>
            <a:r>
              <a:rPr lang="en-US" altLang="zh-CN" sz="1400" b="0" dirty="0">
                <a:solidFill>
                  <a:srgbClr val="D4D4D4"/>
                </a:solidFill>
                <a:effectLst/>
                <a:latin typeface="Consolas" panose="020B0609020204030204" pitchFamily="49" charset="0"/>
              </a:rPr>
              <a:t>(</a:t>
            </a:r>
            <a:r>
              <a:rPr lang="en-US" altLang="zh-CN" sz="1400" b="0" dirty="0">
                <a:solidFill>
                  <a:srgbClr val="B5CEA8"/>
                </a:solidFill>
                <a:effectLst/>
                <a:latin typeface="Consolas" panose="020B0609020204030204" pitchFamily="49" charset="0"/>
              </a:rPr>
              <a:t>0</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0</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0</a:t>
            </a:r>
            <a:r>
              <a:rPr lang="en-US" altLang="zh-CN" sz="1400" b="0" dirty="0">
                <a:solidFill>
                  <a:srgbClr val="D4D4D4"/>
                </a:solidFill>
                <a:effectLst/>
                <a:latin typeface="Consolas" panose="020B0609020204030204" pitchFamily="49" charset="0"/>
              </a:rPr>
              <a:t>));</a:t>
            </a:r>
          </a:p>
          <a:p>
            <a:r>
              <a:rPr lang="en-US" altLang="zh-CN" sz="1400" b="0" dirty="0">
                <a:solidFill>
                  <a:srgbClr val="6A9955"/>
                </a:solidFill>
                <a:effectLst/>
                <a:latin typeface="Consolas" panose="020B0609020204030204" pitchFamily="49" charset="0"/>
              </a:rPr>
              <a:t>    // @TODO: Task1 </a:t>
            </a:r>
            <a:r>
              <a:rPr lang="zh-CN" altLang="en-US" sz="1400" b="0" dirty="0">
                <a:solidFill>
                  <a:srgbClr val="6A9955"/>
                </a:solidFill>
                <a:effectLst/>
                <a:latin typeface="Consolas" panose="020B0609020204030204" pitchFamily="49" charset="0"/>
              </a:rPr>
              <a:t>求</a:t>
            </a:r>
            <a:r>
              <a:rPr lang="zh-CN" altLang="en-US" sz="1400" dirty="0">
                <a:solidFill>
                  <a:srgbClr val="6A9955"/>
                </a:solidFill>
                <a:latin typeface="Consolas" panose="020B0609020204030204" pitchFamily="49" charset="0"/>
              </a:rPr>
              <a:t>顶点</a:t>
            </a:r>
            <a:r>
              <a:rPr lang="zh-CN" altLang="en-US" sz="1400" b="0" dirty="0">
                <a:solidFill>
                  <a:srgbClr val="6A9955"/>
                </a:solidFill>
                <a:effectLst/>
                <a:latin typeface="Consolas" panose="020B0609020204030204" pitchFamily="49" charset="0"/>
              </a:rPr>
              <a:t>法向量</a:t>
            </a:r>
            <a:endParaRPr lang="zh-CN" altLang="en-US" sz="1400" b="0" dirty="0">
              <a:solidFill>
                <a:srgbClr val="D4D4D4"/>
              </a:solidFill>
              <a:effectLst/>
              <a:latin typeface="Consolas" panose="020B0609020204030204" pitchFamily="49" charset="0"/>
            </a:endParaRPr>
          </a:p>
          <a:p>
            <a:r>
              <a:rPr lang="zh-CN" altLang="en-US" sz="1400" b="0" dirty="0">
                <a:solidFill>
                  <a:srgbClr val="D4D4D4"/>
                </a:solidFill>
                <a:effectLst/>
                <a:latin typeface="Consolas" panose="020B0609020204030204" pitchFamily="49" charset="0"/>
              </a:rPr>
              <a:t>    </a:t>
            </a:r>
            <a:r>
              <a:rPr lang="en-US" altLang="zh-CN" sz="1400" b="0" dirty="0">
                <a:solidFill>
                  <a:srgbClr val="C586C0"/>
                </a:solidFill>
                <a:effectLst/>
                <a:latin typeface="Consolas" panose="020B0609020204030204" pitchFamily="49" charset="0"/>
              </a:rPr>
              <a:t>for</a:t>
            </a:r>
            <a:r>
              <a:rPr lang="en-US" altLang="zh-CN" sz="1400" b="0" dirty="0">
                <a:solidFill>
                  <a:srgbClr val="D4D4D4"/>
                </a:solidFill>
                <a:effectLst/>
                <a:latin typeface="Consolas" panose="020B0609020204030204" pitchFamily="49" charset="0"/>
              </a:rPr>
              <a:t> (</a:t>
            </a:r>
            <a:r>
              <a:rPr lang="en-US" altLang="zh-CN" sz="1400" b="0" dirty="0" err="1">
                <a:solidFill>
                  <a:srgbClr val="4EC9B0"/>
                </a:solidFill>
                <a:effectLst/>
                <a:latin typeface="Consolas" panose="020B0609020204030204" pitchFamily="49" charset="0"/>
              </a:rPr>
              <a:t>size_t</a:t>
            </a:r>
            <a:r>
              <a:rPr lang="en-US" altLang="zh-CN" sz="1400" b="0" dirty="0">
                <a:solidFill>
                  <a:srgbClr val="D4D4D4"/>
                </a:solidFill>
                <a:effectLst/>
                <a:latin typeface="Consolas" panose="020B0609020204030204" pitchFamily="49" charset="0"/>
              </a:rPr>
              <a:t> </a:t>
            </a:r>
            <a:r>
              <a:rPr lang="en-US" altLang="zh-CN" sz="1400" b="0" dirty="0" err="1">
                <a:solidFill>
                  <a:srgbClr val="9CDCFE"/>
                </a:solidFill>
                <a:effectLst/>
                <a:latin typeface="Consolas" panose="020B0609020204030204" pitchFamily="49" charset="0"/>
              </a:rPr>
              <a:t>i</a:t>
            </a:r>
            <a:r>
              <a:rPr lang="en-US" altLang="zh-CN" sz="1400" b="0" dirty="0">
                <a:solidFill>
                  <a:srgbClr val="D4D4D4"/>
                </a:solidFill>
                <a:effectLst/>
                <a:latin typeface="Consolas" panose="020B0609020204030204" pitchFamily="49" charset="0"/>
              </a:rPr>
              <a:t> = </a:t>
            </a:r>
            <a:r>
              <a:rPr lang="en-US" altLang="zh-CN" sz="1400" b="0" dirty="0">
                <a:solidFill>
                  <a:srgbClr val="B5CEA8"/>
                </a:solidFill>
                <a:effectLst/>
                <a:latin typeface="Consolas" panose="020B0609020204030204" pitchFamily="49" charset="0"/>
              </a:rPr>
              <a:t>0</a:t>
            </a:r>
            <a:r>
              <a:rPr lang="en-US" altLang="zh-CN" sz="1400" b="0" dirty="0">
                <a:solidFill>
                  <a:srgbClr val="D4D4D4"/>
                </a:solidFill>
                <a:effectLst/>
                <a:latin typeface="Consolas" panose="020B0609020204030204" pitchFamily="49" charset="0"/>
              </a:rPr>
              <a:t>; </a:t>
            </a:r>
            <a:r>
              <a:rPr lang="en-US" altLang="zh-CN" sz="1400" b="0" dirty="0" err="1">
                <a:solidFill>
                  <a:srgbClr val="9CDCFE"/>
                </a:solidFill>
                <a:effectLst/>
                <a:latin typeface="Consolas" panose="020B0609020204030204" pitchFamily="49" charset="0"/>
              </a:rPr>
              <a:t>i</a:t>
            </a:r>
            <a:r>
              <a:rPr lang="en-US" altLang="zh-CN" sz="1400" b="0" dirty="0">
                <a:solidFill>
                  <a:srgbClr val="D4D4D4"/>
                </a:solidFill>
                <a:effectLst/>
                <a:latin typeface="Consolas" panose="020B0609020204030204" pitchFamily="49" charset="0"/>
              </a:rPr>
              <a:t> &lt; </a:t>
            </a:r>
            <a:r>
              <a:rPr lang="en-US" altLang="zh-CN" sz="1400" b="0" dirty="0" err="1">
                <a:solidFill>
                  <a:srgbClr val="9CDCFE"/>
                </a:solidFill>
                <a:effectLst/>
                <a:latin typeface="Consolas" panose="020B0609020204030204" pitchFamily="49" charset="0"/>
              </a:rPr>
              <a:t>faces</a:t>
            </a:r>
            <a:r>
              <a:rPr lang="en-US" altLang="zh-CN" sz="1400" b="0" dirty="0" err="1">
                <a:solidFill>
                  <a:srgbClr val="D4D4D4"/>
                </a:solidFill>
                <a:effectLst/>
                <a:latin typeface="Consolas" panose="020B0609020204030204" pitchFamily="49" charset="0"/>
              </a:rPr>
              <a:t>.</a:t>
            </a:r>
            <a:r>
              <a:rPr lang="en-US" altLang="zh-CN" sz="1400" b="0" dirty="0" err="1">
                <a:solidFill>
                  <a:srgbClr val="DCDCAA"/>
                </a:solidFill>
                <a:effectLst/>
                <a:latin typeface="Consolas" panose="020B0609020204030204" pitchFamily="49" charset="0"/>
              </a:rPr>
              <a:t>size</a:t>
            </a:r>
            <a:r>
              <a:rPr lang="en-US" altLang="zh-CN" sz="1400" b="0" dirty="0">
                <a:solidFill>
                  <a:srgbClr val="D4D4D4"/>
                </a:solidFill>
                <a:effectLst/>
                <a:latin typeface="Consolas" panose="020B0609020204030204" pitchFamily="49" charset="0"/>
              </a:rPr>
              <a:t>(); </a:t>
            </a:r>
            <a:r>
              <a:rPr lang="en-US" altLang="zh-CN" sz="1400" b="0" dirty="0" err="1">
                <a:solidFill>
                  <a:srgbClr val="9CDCFE"/>
                </a:solidFill>
                <a:effectLst/>
                <a:latin typeface="Consolas" panose="020B0609020204030204" pitchFamily="49" charset="0"/>
              </a:rPr>
              <a:t>i</a:t>
            </a:r>
            <a:r>
              <a:rPr lang="en-US" altLang="zh-CN" sz="1400" b="0" dirty="0">
                <a:solidFill>
                  <a:srgbClr val="D4D4D4"/>
                </a:solidFill>
                <a:effectLst/>
                <a:latin typeface="Consolas" panose="020B0609020204030204" pitchFamily="49" charset="0"/>
              </a:rPr>
              <a:t>++) {</a:t>
            </a:r>
          </a:p>
          <a:p>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auto</a:t>
            </a:r>
            <a:r>
              <a:rPr lang="en-US" altLang="zh-CN" sz="1400" b="0" dirty="0">
                <a:solidFill>
                  <a:srgbClr val="D4D4D4"/>
                </a:solidFill>
                <a:effectLst/>
                <a:latin typeface="Consolas" panose="020B0609020204030204" pitchFamily="49" charset="0"/>
              </a:rPr>
              <a:t>&amp; </a:t>
            </a:r>
            <a:r>
              <a:rPr lang="en-US" altLang="zh-CN" sz="1400" b="0" dirty="0">
                <a:solidFill>
                  <a:srgbClr val="9CDCFE"/>
                </a:solidFill>
                <a:effectLst/>
                <a:latin typeface="Consolas" panose="020B0609020204030204" pitchFamily="49" charset="0"/>
              </a:rPr>
              <a:t>face</a:t>
            </a:r>
            <a:r>
              <a:rPr lang="en-US" altLang="zh-CN" sz="1400" b="0" dirty="0">
                <a:solidFill>
                  <a:srgbClr val="D4D4D4"/>
                </a:solidFill>
                <a:effectLst/>
                <a:latin typeface="Consolas" panose="020B0609020204030204" pitchFamily="49" charset="0"/>
              </a:rPr>
              <a:t> = </a:t>
            </a:r>
            <a:r>
              <a:rPr lang="en-US" altLang="zh-CN" sz="1400" b="0" dirty="0">
                <a:solidFill>
                  <a:srgbClr val="9CDCFE"/>
                </a:solidFill>
                <a:effectLst/>
                <a:latin typeface="Consolas" panose="020B0609020204030204" pitchFamily="49" charset="0"/>
              </a:rPr>
              <a:t>faces</a:t>
            </a:r>
            <a:r>
              <a:rPr lang="en-US" altLang="zh-CN" sz="1400" b="0" dirty="0">
                <a:solidFill>
                  <a:srgbClr val="DCDCAA"/>
                </a:solidFill>
                <a:effectLst/>
                <a:latin typeface="Consolas" panose="020B0609020204030204" pitchFamily="49" charset="0"/>
              </a:rPr>
              <a:t>[</a:t>
            </a:r>
            <a:r>
              <a:rPr lang="en-US" altLang="zh-CN" sz="1400" b="0" dirty="0" err="1">
                <a:solidFill>
                  <a:srgbClr val="9CDCFE"/>
                </a:solidFill>
                <a:effectLst/>
                <a:latin typeface="Consolas" panose="020B0609020204030204" pitchFamily="49" charset="0"/>
              </a:rPr>
              <a:t>i</a:t>
            </a:r>
            <a:r>
              <a:rPr lang="en-US" altLang="zh-CN" sz="1400" b="0" dirty="0">
                <a:solidFill>
                  <a:srgbClr val="DCDCAA"/>
                </a:solidFill>
                <a:effectLst/>
                <a:latin typeface="Consolas" panose="020B0609020204030204" pitchFamily="49" charset="0"/>
              </a:rPr>
              <a:t>]</a:t>
            </a:r>
            <a:r>
              <a:rPr lang="en-US" altLang="zh-CN" sz="1400" b="0" dirty="0">
                <a:solidFill>
                  <a:srgbClr val="D4D4D4"/>
                </a:solidFill>
                <a:effectLst/>
                <a:latin typeface="Consolas" panose="020B0609020204030204" pitchFamily="49" charset="0"/>
              </a:rPr>
              <a:t>;</a:t>
            </a:r>
          </a:p>
          <a:p>
            <a:r>
              <a:rPr lang="en-US" altLang="zh-CN" sz="1400" b="0" dirty="0">
                <a:solidFill>
                  <a:srgbClr val="6A9955"/>
                </a:solidFill>
                <a:effectLst/>
                <a:latin typeface="Consolas" panose="020B0609020204030204" pitchFamily="49" charset="0"/>
              </a:rPr>
              <a:t>        // @TODO: </a:t>
            </a:r>
            <a:r>
              <a:rPr lang="zh-CN" altLang="en-US" sz="1400" b="0" dirty="0">
                <a:solidFill>
                  <a:srgbClr val="6A9955"/>
                </a:solidFill>
                <a:effectLst/>
                <a:latin typeface="Consolas" panose="020B0609020204030204" pitchFamily="49" charset="0"/>
              </a:rPr>
              <a:t>先累加</a:t>
            </a:r>
            <a:r>
              <a:rPr lang="zh-CN" altLang="en-US" sz="1400" dirty="0">
                <a:solidFill>
                  <a:srgbClr val="6A9955"/>
                </a:solidFill>
                <a:latin typeface="Consolas" panose="020B0609020204030204" pitchFamily="49" charset="0"/>
              </a:rPr>
              <a:t>面的法</a:t>
            </a:r>
            <a:r>
              <a:rPr lang="zh-CN" altLang="en-US" sz="1400" b="0" dirty="0">
                <a:solidFill>
                  <a:srgbClr val="6A9955"/>
                </a:solidFill>
                <a:effectLst/>
                <a:latin typeface="Consolas" panose="020B0609020204030204" pitchFamily="49" charset="0"/>
              </a:rPr>
              <a:t>向量</a:t>
            </a:r>
            <a:endParaRPr lang="zh-CN" altLang="en-US" sz="1400" b="0" dirty="0">
              <a:solidFill>
                <a:srgbClr val="D4D4D4"/>
              </a:solidFill>
              <a:effectLst/>
              <a:latin typeface="Consolas" panose="020B0609020204030204" pitchFamily="49" charset="0"/>
            </a:endParaRPr>
          </a:p>
          <a:p>
            <a:br>
              <a:rPr lang="en-US" altLang="zh-CN" sz="1400" b="0" dirty="0">
                <a:solidFill>
                  <a:srgbClr val="D4D4D4"/>
                </a:solidFill>
                <a:effectLst/>
                <a:latin typeface="Consolas" panose="020B0609020204030204" pitchFamily="49" charset="0"/>
              </a:rPr>
            </a:br>
            <a:r>
              <a:rPr lang="en-US" altLang="zh-CN" sz="1400" b="0" dirty="0">
                <a:solidFill>
                  <a:srgbClr val="D4D4D4"/>
                </a:solidFill>
                <a:effectLst/>
                <a:latin typeface="Consolas" panose="020B0609020204030204" pitchFamily="49" charset="0"/>
              </a:rPr>
              <a:t>    }</a:t>
            </a:r>
          </a:p>
          <a:p>
            <a:r>
              <a:rPr lang="en-US" altLang="zh-CN" sz="1400" b="0" dirty="0">
                <a:solidFill>
                  <a:srgbClr val="6A9955"/>
                </a:solidFill>
                <a:effectLst/>
                <a:latin typeface="Consolas" panose="020B0609020204030204" pitchFamily="49" charset="0"/>
              </a:rPr>
              <a:t>    // @TODO </a:t>
            </a:r>
            <a:r>
              <a:rPr lang="zh-CN" altLang="en-US" sz="1400" b="0" dirty="0">
                <a:solidFill>
                  <a:srgbClr val="6A9955"/>
                </a:solidFill>
                <a:effectLst/>
                <a:latin typeface="Consolas" panose="020B0609020204030204" pitchFamily="49" charset="0"/>
              </a:rPr>
              <a:t>对累加的法向量并归一化</a:t>
            </a:r>
            <a:endParaRPr lang="zh-CN" altLang="en-US" sz="1400" b="0" dirty="0">
              <a:solidFill>
                <a:srgbClr val="D4D4D4"/>
              </a:solidFill>
              <a:effectLst/>
              <a:latin typeface="Consolas" panose="020B0609020204030204" pitchFamily="49" charset="0"/>
            </a:endParaRPr>
          </a:p>
          <a:p>
            <a:r>
              <a:rPr lang="zh-CN" altLang="en-US" sz="1400" b="0" dirty="0">
                <a:solidFill>
                  <a:srgbClr val="D4D4D4"/>
                </a:solidFill>
                <a:effectLst/>
                <a:latin typeface="Consolas" panose="020B0609020204030204" pitchFamily="49" charset="0"/>
              </a:rPr>
              <a:t>    </a:t>
            </a:r>
            <a:r>
              <a:rPr lang="en-US" altLang="zh-CN" sz="1400" b="0" dirty="0">
                <a:solidFill>
                  <a:srgbClr val="C586C0"/>
                </a:solidFill>
                <a:effectLst/>
                <a:latin typeface="Consolas" panose="020B0609020204030204" pitchFamily="49" charset="0"/>
              </a:rPr>
              <a:t>for</a:t>
            </a:r>
            <a:r>
              <a:rPr lang="en-US" altLang="zh-CN" sz="1400" b="0" dirty="0">
                <a:solidFill>
                  <a:srgbClr val="D4D4D4"/>
                </a:solidFill>
                <a:effectLst/>
                <a:latin typeface="Consolas" panose="020B0609020204030204" pitchFamily="49" charset="0"/>
              </a:rPr>
              <a:t> (</a:t>
            </a:r>
            <a:r>
              <a:rPr lang="en-US" altLang="zh-CN" sz="1400" b="0" dirty="0" err="1">
                <a:solidFill>
                  <a:srgbClr val="4EC9B0"/>
                </a:solidFill>
                <a:effectLst/>
                <a:latin typeface="Consolas" panose="020B0609020204030204" pitchFamily="49" charset="0"/>
              </a:rPr>
              <a:t>size_t</a:t>
            </a:r>
            <a:r>
              <a:rPr lang="en-US" altLang="zh-CN" sz="1400" b="0" dirty="0">
                <a:solidFill>
                  <a:srgbClr val="D4D4D4"/>
                </a:solidFill>
                <a:effectLst/>
                <a:latin typeface="Consolas" panose="020B0609020204030204" pitchFamily="49" charset="0"/>
              </a:rPr>
              <a:t> </a:t>
            </a:r>
            <a:r>
              <a:rPr lang="en-US" altLang="zh-CN" sz="1400" b="0" dirty="0" err="1">
                <a:solidFill>
                  <a:srgbClr val="9CDCFE"/>
                </a:solidFill>
                <a:effectLst/>
                <a:latin typeface="Consolas" panose="020B0609020204030204" pitchFamily="49" charset="0"/>
              </a:rPr>
              <a:t>i</a:t>
            </a:r>
            <a:r>
              <a:rPr lang="en-US" altLang="zh-CN" sz="1400" b="0" dirty="0">
                <a:solidFill>
                  <a:srgbClr val="D4D4D4"/>
                </a:solidFill>
                <a:effectLst/>
                <a:latin typeface="Consolas" panose="020B0609020204030204" pitchFamily="49" charset="0"/>
              </a:rPr>
              <a:t> = </a:t>
            </a:r>
            <a:r>
              <a:rPr lang="en-US" altLang="zh-CN" sz="1400" b="0" dirty="0">
                <a:solidFill>
                  <a:srgbClr val="B5CEA8"/>
                </a:solidFill>
                <a:effectLst/>
                <a:latin typeface="Consolas" panose="020B0609020204030204" pitchFamily="49" charset="0"/>
              </a:rPr>
              <a:t>0</a:t>
            </a:r>
            <a:r>
              <a:rPr lang="en-US" altLang="zh-CN" sz="1400" b="0" dirty="0">
                <a:solidFill>
                  <a:srgbClr val="D4D4D4"/>
                </a:solidFill>
                <a:effectLst/>
                <a:latin typeface="Consolas" panose="020B0609020204030204" pitchFamily="49" charset="0"/>
              </a:rPr>
              <a:t>; </a:t>
            </a:r>
            <a:r>
              <a:rPr lang="en-US" altLang="zh-CN" sz="1400" b="0" dirty="0" err="1">
                <a:solidFill>
                  <a:srgbClr val="9CDCFE"/>
                </a:solidFill>
                <a:effectLst/>
                <a:latin typeface="Consolas" panose="020B0609020204030204" pitchFamily="49" charset="0"/>
              </a:rPr>
              <a:t>i</a:t>
            </a:r>
            <a:r>
              <a:rPr lang="en-US" altLang="zh-CN" sz="1400" b="0" dirty="0">
                <a:solidFill>
                  <a:srgbClr val="D4D4D4"/>
                </a:solidFill>
                <a:effectLst/>
                <a:latin typeface="Consolas" panose="020B0609020204030204" pitchFamily="49" charset="0"/>
              </a:rPr>
              <a:t> &lt; </a:t>
            </a:r>
            <a:r>
              <a:rPr lang="en-US" altLang="zh-CN" sz="1400" b="0" dirty="0" err="1">
                <a:solidFill>
                  <a:srgbClr val="9CDCFE"/>
                </a:solidFill>
                <a:effectLst/>
                <a:latin typeface="Consolas" panose="020B0609020204030204" pitchFamily="49" charset="0"/>
              </a:rPr>
              <a:t>vertex_normals</a:t>
            </a:r>
            <a:r>
              <a:rPr lang="en-US" altLang="zh-CN" sz="1400" b="0" dirty="0" err="1">
                <a:solidFill>
                  <a:srgbClr val="D4D4D4"/>
                </a:solidFill>
                <a:effectLst/>
                <a:latin typeface="Consolas" panose="020B0609020204030204" pitchFamily="49" charset="0"/>
              </a:rPr>
              <a:t>.</a:t>
            </a:r>
            <a:r>
              <a:rPr lang="en-US" altLang="zh-CN" sz="1400" b="0" dirty="0" err="1">
                <a:solidFill>
                  <a:srgbClr val="DCDCAA"/>
                </a:solidFill>
                <a:effectLst/>
                <a:latin typeface="Consolas" panose="020B0609020204030204" pitchFamily="49" charset="0"/>
              </a:rPr>
              <a:t>size</a:t>
            </a:r>
            <a:r>
              <a:rPr lang="en-US" altLang="zh-CN" sz="1400" b="0" dirty="0">
                <a:solidFill>
                  <a:srgbClr val="D4D4D4"/>
                </a:solidFill>
                <a:effectLst/>
                <a:latin typeface="Consolas" panose="020B0609020204030204" pitchFamily="49" charset="0"/>
              </a:rPr>
              <a:t>(); </a:t>
            </a:r>
            <a:r>
              <a:rPr lang="en-US" altLang="zh-CN" sz="1400" b="0" dirty="0" err="1">
                <a:solidFill>
                  <a:srgbClr val="9CDCFE"/>
                </a:solidFill>
                <a:effectLst/>
                <a:latin typeface="Consolas" panose="020B0609020204030204" pitchFamily="49" charset="0"/>
              </a:rPr>
              <a:t>i</a:t>
            </a:r>
            <a:r>
              <a:rPr lang="en-US" altLang="zh-CN" sz="1400" b="0" dirty="0">
                <a:solidFill>
                  <a:srgbClr val="D4D4D4"/>
                </a:solidFill>
                <a:effectLst/>
                <a:latin typeface="Consolas" panose="020B0609020204030204" pitchFamily="49" charset="0"/>
              </a:rPr>
              <a:t>++) {</a:t>
            </a:r>
          </a:p>
          <a:p>
            <a:r>
              <a:rPr lang="en-US" altLang="zh-CN" sz="1400" b="0" dirty="0">
                <a:solidFill>
                  <a:srgbClr val="D4D4D4"/>
                </a:solidFill>
                <a:effectLst/>
                <a:latin typeface="Consolas" panose="020B0609020204030204" pitchFamily="49" charset="0"/>
              </a:rPr>
              <a:t>        </a:t>
            </a:r>
          </a:p>
          <a:p>
            <a:r>
              <a:rPr lang="en-US" altLang="zh-CN" sz="1400" b="0" dirty="0">
                <a:solidFill>
                  <a:srgbClr val="D4D4D4"/>
                </a:solidFill>
                <a:effectLst/>
                <a:latin typeface="Consolas" panose="020B0609020204030204" pitchFamily="49" charset="0"/>
              </a:rPr>
              <a:t>    }</a:t>
            </a:r>
            <a:endParaRPr lang="en-US" altLang="zh-CN" sz="1400" b="0" dirty="0">
              <a:solidFill>
                <a:srgbClr val="6A9955"/>
              </a:solidFill>
              <a:effectLst/>
              <a:latin typeface="Consolas" panose="020B0609020204030204" pitchFamily="49" charset="0"/>
            </a:endParaRPr>
          </a:p>
          <a:p>
            <a:r>
              <a:rPr lang="en-US" altLang="zh-CN" sz="1400" b="0" dirty="0">
                <a:solidFill>
                  <a:srgbClr val="D4D4D4"/>
                </a:solidFill>
                <a:effectLst/>
                <a:latin typeface="Consolas" panose="020B0609020204030204" pitchFamily="49" charset="0"/>
              </a:rPr>
              <a:t>}</a:t>
            </a:r>
          </a:p>
        </p:txBody>
      </p:sp>
      <p:sp>
        <p:nvSpPr>
          <p:cNvPr id="27" name="椭圆 26">
            <a:extLst>
              <a:ext uri="{FF2B5EF4-FFF2-40B4-BE49-F238E27FC236}">
                <a16:creationId xmlns:a16="http://schemas.microsoft.com/office/drawing/2014/main" id="{4344736B-8651-49A3-B045-02D259B10724}"/>
              </a:ext>
            </a:extLst>
          </p:cNvPr>
          <p:cNvSpPr/>
          <p:nvPr/>
        </p:nvSpPr>
        <p:spPr>
          <a:xfrm>
            <a:off x="7233474" y="5737538"/>
            <a:ext cx="137618" cy="13761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箭头连接符 33">
            <a:extLst>
              <a:ext uri="{FF2B5EF4-FFF2-40B4-BE49-F238E27FC236}">
                <a16:creationId xmlns:a16="http://schemas.microsoft.com/office/drawing/2014/main" id="{3E669C44-25BE-4BC0-90FB-AB75F2BF7087}"/>
              </a:ext>
            </a:extLst>
          </p:cNvPr>
          <p:cNvCxnSpPr>
            <a:cxnSpLocks/>
          </p:cNvCxnSpPr>
          <p:nvPr/>
        </p:nvCxnSpPr>
        <p:spPr>
          <a:xfrm flipH="1" flipV="1">
            <a:off x="6827153" y="4789236"/>
            <a:ext cx="137618" cy="87966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8CAACE9C-E04B-42E4-A8A7-0F0283C01632}"/>
              </a:ext>
            </a:extLst>
          </p:cNvPr>
          <p:cNvCxnSpPr>
            <a:cxnSpLocks/>
          </p:cNvCxnSpPr>
          <p:nvPr/>
        </p:nvCxnSpPr>
        <p:spPr>
          <a:xfrm flipV="1">
            <a:off x="7947358" y="5414097"/>
            <a:ext cx="225518" cy="742101"/>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5EEA419C-8C16-4030-99ED-D7B745D6FCCD}"/>
              </a:ext>
            </a:extLst>
          </p:cNvPr>
          <p:cNvCxnSpPr>
            <a:cxnSpLocks/>
          </p:cNvCxnSpPr>
          <p:nvPr/>
        </p:nvCxnSpPr>
        <p:spPr>
          <a:xfrm flipV="1">
            <a:off x="7664457" y="4899124"/>
            <a:ext cx="108111" cy="76242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8CAAB42A-4822-4D31-800C-A105D757FF98}"/>
              </a:ext>
            </a:extLst>
          </p:cNvPr>
          <p:cNvCxnSpPr>
            <a:cxnSpLocks/>
          </p:cNvCxnSpPr>
          <p:nvPr/>
        </p:nvCxnSpPr>
        <p:spPr>
          <a:xfrm flipH="1" flipV="1">
            <a:off x="6491037" y="5176970"/>
            <a:ext cx="273619" cy="778043"/>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2CEEC25D-EBF5-4852-AD0F-CC635017EA04}"/>
              </a:ext>
            </a:extLst>
          </p:cNvPr>
          <p:cNvCxnSpPr>
            <a:cxnSpLocks/>
          </p:cNvCxnSpPr>
          <p:nvPr/>
        </p:nvCxnSpPr>
        <p:spPr>
          <a:xfrm flipV="1">
            <a:off x="7421315" y="5605588"/>
            <a:ext cx="107523" cy="69885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A234A117-7AB1-4820-87B3-8BE80ABD0149}"/>
              </a:ext>
            </a:extLst>
          </p:cNvPr>
          <p:cNvCxnSpPr>
            <a:cxnSpLocks/>
          </p:cNvCxnSpPr>
          <p:nvPr/>
        </p:nvCxnSpPr>
        <p:spPr>
          <a:xfrm flipV="1">
            <a:off x="7305055" y="4899124"/>
            <a:ext cx="15814" cy="93017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59D469E4-404A-4501-A820-6FCFBE79AC1D}"/>
              </a:ext>
            </a:extLst>
          </p:cNvPr>
          <p:cNvSpPr txBox="1"/>
          <p:nvPr/>
        </p:nvSpPr>
        <p:spPr>
          <a:xfrm>
            <a:off x="7054633" y="4450840"/>
            <a:ext cx="495300" cy="369332"/>
          </a:xfrm>
          <a:prstGeom prst="rect">
            <a:avLst/>
          </a:prstGeom>
          <a:noFill/>
        </p:spPr>
        <p:txBody>
          <a:bodyPr wrap="square" rtlCol="0">
            <a:spAutoFit/>
          </a:bodyPr>
          <a:lstStyle/>
          <a:p>
            <a:pPr algn="ctr"/>
            <a:r>
              <a:rPr lang="en-US" altLang="zh-CN" b="1" dirty="0">
                <a:solidFill>
                  <a:schemeClr val="bg1"/>
                </a:solidFill>
                <a:latin typeface="+mn-ea"/>
              </a:rPr>
              <a:t>n</a:t>
            </a:r>
            <a:endParaRPr lang="zh-CN" altLang="en-US" b="1" dirty="0">
              <a:solidFill>
                <a:schemeClr val="bg1"/>
              </a:solidFill>
              <a:latin typeface="+mn-ea"/>
            </a:endParaRPr>
          </a:p>
        </p:txBody>
      </p:sp>
      <p:sp>
        <p:nvSpPr>
          <p:cNvPr id="51" name="文本框 50">
            <a:extLst>
              <a:ext uri="{FF2B5EF4-FFF2-40B4-BE49-F238E27FC236}">
                <a16:creationId xmlns:a16="http://schemas.microsoft.com/office/drawing/2014/main" id="{A462E25B-85A9-4756-AE22-D46306000811}"/>
              </a:ext>
            </a:extLst>
          </p:cNvPr>
          <p:cNvSpPr txBox="1"/>
          <p:nvPr/>
        </p:nvSpPr>
        <p:spPr>
          <a:xfrm>
            <a:off x="6378773" y="4603856"/>
            <a:ext cx="495300" cy="369332"/>
          </a:xfrm>
          <a:prstGeom prst="rect">
            <a:avLst/>
          </a:prstGeom>
          <a:noFill/>
        </p:spPr>
        <p:txBody>
          <a:bodyPr wrap="square" rtlCol="0">
            <a:spAutoFit/>
          </a:bodyPr>
          <a:lstStyle/>
          <a:p>
            <a:pPr algn="ctr"/>
            <a:r>
              <a:rPr lang="en-US" altLang="zh-CN" b="1" dirty="0">
                <a:solidFill>
                  <a:schemeClr val="bg1"/>
                </a:solidFill>
                <a:latin typeface="+mn-ea"/>
              </a:rPr>
              <a:t>n1</a:t>
            </a:r>
            <a:endParaRPr lang="zh-CN" altLang="en-US" b="1" dirty="0">
              <a:solidFill>
                <a:schemeClr val="bg1"/>
              </a:solidFill>
              <a:latin typeface="+mn-ea"/>
            </a:endParaRPr>
          </a:p>
        </p:txBody>
      </p:sp>
      <p:sp>
        <p:nvSpPr>
          <p:cNvPr id="52" name="文本框 51">
            <a:extLst>
              <a:ext uri="{FF2B5EF4-FFF2-40B4-BE49-F238E27FC236}">
                <a16:creationId xmlns:a16="http://schemas.microsoft.com/office/drawing/2014/main" id="{F8EA6DC2-FF5F-4A5C-9E2D-42C6184B5D31}"/>
              </a:ext>
            </a:extLst>
          </p:cNvPr>
          <p:cNvSpPr txBox="1"/>
          <p:nvPr/>
        </p:nvSpPr>
        <p:spPr>
          <a:xfrm>
            <a:off x="6026083" y="5110195"/>
            <a:ext cx="495300" cy="369332"/>
          </a:xfrm>
          <a:prstGeom prst="rect">
            <a:avLst/>
          </a:prstGeom>
          <a:noFill/>
        </p:spPr>
        <p:txBody>
          <a:bodyPr wrap="square" rtlCol="0">
            <a:spAutoFit/>
          </a:bodyPr>
          <a:lstStyle/>
          <a:p>
            <a:pPr algn="ctr"/>
            <a:r>
              <a:rPr lang="en-US" altLang="zh-CN" b="1" dirty="0">
                <a:solidFill>
                  <a:schemeClr val="bg1"/>
                </a:solidFill>
                <a:latin typeface="+mn-ea"/>
              </a:rPr>
              <a:t>n2</a:t>
            </a:r>
            <a:endParaRPr lang="zh-CN" altLang="en-US" b="1" dirty="0">
              <a:solidFill>
                <a:schemeClr val="bg1"/>
              </a:solidFill>
              <a:latin typeface="+mn-ea"/>
            </a:endParaRPr>
          </a:p>
        </p:txBody>
      </p:sp>
      <p:sp>
        <p:nvSpPr>
          <p:cNvPr id="53" name="文本框 52">
            <a:extLst>
              <a:ext uri="{FF2B5EF4-FFF2-40B4-BE49-F238E27FC236}">
                <a16:creationId xmlns:a16="http://schemas.microsoft.com/office/drawing/2014/main" id="{B0051580-BA7C-436B-B9C1-28577B8BEF75}"/>
              </a:ext>
            </a:extLst>
          </p:cNvPr>
          <p:cNvSpPr txBox="1"/>
          <p:nvPr/>
        </p:nvSpPr>
        <p:spPr>
          <a:xfrm>
            <a:off x="8172876" y="5236256"/>
            <a:ext cx="495300" cy="369332"/>
          </a:xfrm>
          <a:prstGeom prst="rect">
            <a:avLst/>
          </a:prstGeom>
          <a:noFill/>
        </p:spPr>
        <p:txBody>
          <a:bodyPr wrap="square" rtlCol="0">
            <a:spAutoFit/>
          </a:bodyPr>
          <a:lstStyle/>
          <a:p>
            <a:pPr algn="ctr"/>
            <a:r>
              <a:rPr lang="en-US" altLang="zh-CN" b="1" dirty="0">
                <a:solidFill>
                  <a:schemeClr val="bg1"/>
                </a:solidFill>
                <a:latin typeface="+mn-ea"/>
              </a:rPr>
              <a:t>n4</a:t>
            </a:r>
            <a:endParaRPr lang="zh-CN" altLang="en-US" b="1" dirty="0">
              <a:solidFill>
                <a:schemeClr val="bg1"/>
              </a:solidFill>
              <a:latin typeface="+mn-ea"/>
            </a:endParaRPr>
          </a:p>
        </p:txBody>
      </p:sp>
      <p:sp>
        <p:nvSpPr>
          <p:cNvPr id="55" name="文本框 54">
            <a:extLst>
              <a:ext uri="{FF2B5EF4-FFF2-40B4-BE49-F238E27FC236}">
                <a16:creationId xmlns:a16="http://schemas.microsoft.com/office/drawing/2014/main" id="{FDC45B2D-F78A-4FEF-8DAA-7EFC928B0C33}"/>
              </a:ext>
            </a:extLst>
          </p:cNvPr>
          <p:cNvSpPr txBox="1"/>
          <p:nvPr/>
        </p:nvSpPr>
        <p:spPr>
          <a:xfrm>
            <a:off x="7345494" y="6166419"/>
            <a:ext cx="495300" cy="369332"/>
          </a:xfrm>
          <a:prstGeom prst="rect">
            <a:avLst/>
          </a:prstGeom>
          <a:noFill/>
        </p:spPr>
        <p:txBody>
          <a:bodyPr wrap="square" rtlCol="0">
            <a:spAutoFit/>
          </a:bodyPr>
          <a:lstStyle/>
          <a:p>
            <a:pPr algn="ctr"/>
            <a:r>
              <a:rPr lang="en-US" altLang="zh-CN" b="1" dirty="0">
                <a:solidFill>
                  <a:schemeClr val="bg1"/>
                </a:solidFill>
                <a:latin typeface="+mn-ea"/>
              </a:rPr>
              <a:t>n3</a:t>
            </a:r>
            <a:endParaRPr lang="zh-CN" altLang="en-US" b="1" dirty="0">
              <a:solidFill>
                <a:schemeClr val="bg1"/>
              </a:solidFill>
              <a:latin typeface="+mn-ea"/>
            </a:endParaRPr>
          </a:p>
        </p:txBody>
      </p:sp>
      <p:sp>
        <p:nvSpPr>
          <p:cNvPr id="56" name="文本框 55">
            <a:extLst>
              <a:ext uri="{FF2B5EF4-FFF2-40B4-BE49-F238E27FC236}">
                <a16:creationId xmlns:a16="http://schemas.microsoft.com/office/drawing/2014/main" id="{D916C650-FC3B-4AAF-9F96-27668466B5CB}"/>
              </a:ext>
            </a:extLst>
          </p:cNvPr>
          <p:cNvSpPr txBox="1"/>
          <p:nvPr/>
        </p:nvSpPr>
        <p:spPr>
          <a:xfrm>
            <a:off x="7757727" y="4701523"/>
            <a:ext cx="495300" cy="369332"/>
          </a:xfrm>
          <a:prstGeom prst="rect">
            <a:avLst/>
          </a:prstGeom>
          <a:noFill/>
        </p:spPr>
        <p:txBody>
          <a:bodyPr wrap="square" rtlCol="0">
            <a:spAutoFit/>
          </a:bodyPr>
          <a:lstStyle/>
          <a:p>
            <a:pPr algn="ctr"/>
            <a:r>
              <a:rPr lang="en-US" altLang="zh-CN" b="1" dirty="0">
                <a:solidFill>
                  <a:schemeClr val="bg1"/>
                </a:solidFill>
                <a:latin typeface="+mn-ea"/>
              </a:rPr>
              <a:t>n5</a:t>
            </a:r>
            <a:endParaRPr lang="zh-CN" altLang="en-US" b="1" dirty="0">
              <a:solidFill>
                <a:schemeClr val="bg1"/>
              </a:solidFill>
              <a:latin typeface="+mn-ea"/>
            </a:endParaRPr>
          </a:p>
        </p:txBody>
      </p:sp>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6FC5B4A9-D797-4E84-AEE5-4C6157BD7169}"/>
                  </a:ext>
                </a:extLst>
              </p:cNvPr>
              <p:cNvSpPr/>
              <p:nvPr/>
            </p:nvSpPr>
            <p:spPr>
              <a:xfrm>
                <a:off x="9025716" y="5328025"/>
                <a:ext cx="2759089" cy="667042"/>
              </a:xfrm>
              <a:prstGeom prst="rect">
                <a:avLst/>
              </a:prstGeom>
            </p:spPr>
            <p:txBody>
              <a:bodyPr wrap="none">
                <a:spAutoFit/>
              </a:bodyPr>
              <a:lstStyle/>
              <a:p>
                <a:pPr/>
                <a14:m>
                  <m:oMathPara xmlns:m="http://schemas.openxmlformats.org/officeDocument/2006/math">
                    <m:oMathParaPr>
                      <m:jc m:val="center"/>
                    </m:oMathParaPr>
                    <m:oMath xmlns:m="http://schemas.openxmlformats.org/officeDocument/2006/math">
                      <m:r>
                        <a:rPr lang="en-US" altLang="zh-CN" b="1" i="1" smtClean="0">
                          <a:solidFill>
                            <a:schemeClr val="bg1"/>
                          </a:solidFill>
                          <a:latin typeface="Cambria Math" panose="02040503050406030204" pitchFamily="18" charset="0"/>
                        </a:rPr>
                        <m:t>𝒏</m:t>
                      </m:r>
                      <m:r>
                        <a:rPr lang="en-US" altLang="zh-CN" b="1" i="1" smtClean="0">
                          <a:solidFill>
                            <a:schemeClr val="bg1"/>
                          </a:solidFill>
                          <a:latin typeface="Cambria Math" panose="02040503050406030204" pitchFamily="18" charset="0"/>
                        </a:rPr>
                        <m:t>=</m:t>
                      </m:r>
                      <m:f>
                        <m:fPr>
                          <m:ctrlPr>
                            <a:rPr lang="en-US" altLang="zh-CN" b="1" i="1" smtClean="0">
                              <a:solidFill>
                                <a:schemeClr val="bg1"/>
                              </a:solidFill>
                              <a:latin typeface="Cambria Math" panose="02040503050406030204" pitchFamily="18" charset="0"/>
                            </a:rPr>
                          </m:ctrlPr>
                        </m:fPr>
                        <m:num>
                          <m:d>
                            <m:dPr>
                              <m:ctrlPr>
                                <a:rPr lang="en-US" altLang="zh-CN" b="1" i="1" smtClean="0">
                                  <a:solidFill>
                                    <a:schemeClr val="bg1"/>
                                  </a:solidFill>
                                  <a:latin typeface="Cambria Math" panose="02040503050406030204" pitchFamily="18" charset="0"/>
                                </a:rPr>
                              </m:ctrlPr>
                            </m:dPr>
                            <m:e>
                              <m:r>
                                <a:rPr lang="en-US" altLang="zh-CN" b="1" i="1" smtClean="0">
                                  <a:solidFill>
                                    <a:schemeClr val="bg1"/>
                                  </a:solidFill>
                                  <a:latin typeface="Cambria Math" panose="02040503050406030204" pitchFamily="18" charset="0"/>
                                </a:rPr>
                                <m:t>𝒏</m:t>
                              </m:r>
                              <m:r>
                                <a:rPr lang="en-US" altLang="zh-CN" b="1" i="1" smtClean="0">
                                  <a:solidFill>
                                    <a:schemeClr val="bg1"/>
                                  </a:solidFill>
                                  <a:latin typeface="Cambria Math" panose="02040503050406030204" pitchFamily="18" charset="0"/>
                                </a:rPr>
                                <m:t>𝟏</m:t>
                              </m:r>
                              <m:r>
                                <a:rPr lang="en-US" altLang="zh-CN" b="1" i="1" smtClean="0">
                                  <a:solidFill>
                                    <a:schemeClr val="bg1"/>
                                  </a:solidFill>
                                  <a:latin typeface="Cambria Math" panose="02040503050406030204" pitchFamily="18" charset="0"/>
                                </a:rPr>
                                <m:t>+</m:t>
                              </m:r>
                              <m:r>
                                <a:rPr lang="en-US" altLang="zh-CN" b="1" i="1" smtClean="0">
                                  <a:solidFill>
                                    <a:schemeClr val="bg1"/>
                                  </a:solidFill>
                                  <a:latin typeface="Cambria Math" panose="02040503050406030204" pitchFamily="18" charset="0"/>
                                </a:rPr>
                                <m:t>𝒏</m:t>
                              </m:r>
                              <m:r>
                                <a:rPr lang="en-US" altLang="zh-CN" b="1" i="1" smtClean="0">
                                  <a:solidFill>
                                    <a:schemeClr val="bg1"/>
                                  </a:solidFill>
                                  <a:latin typeface="Cambria Math" panose="02040503050406030204" pitchFamily="18" charset="0"/>
                                </a:rPr>
                                <m:t>𝟐</m:t>
                              </m:r>
                              <m:r>
                                <a:rPr lang="en-US" altLang="zh-CN" b="1" i="1" smtClean="0">
                                  <a:solidFill>
                                    <a:schemeClr val="bg1"/>
                                  </a:solidFill>
                                  <a:latin typeface="Cambria Math" panose="02040503050406030204" pitchFamily="18" charset="0"/>
                                </a:rPr>
                                <m:t>+…+</m:t>
                              </m:r>
                              <m:r>
                                <a:rPr lang="en-US" altLang="zh-CN" b="1" i="1" smtClean="0">
                                  <a:solidFill>
                                    <a:schemeClr val="bg1"/>
                                  </a:solidFill>
                                  <a:latin typeface="Cambria Math" panose="02040503050406030204" pitchFamily="18" charset="0"/>
                                </a:rPr>
                                <m:t>𝒏𝒌</m:t>
                              </m:r>
                            </m:e>
                          </m:d>
                        </m:num>
                        <m:den>
                          <m:d>
                            <m:dPr>
                              <m:begChr m:val="|"/>
                              <m:endChr m:val="|"/>
                              <m:ctrlPr>
                                <a:rPr lang="en-US" altLang="zh-CN" b="1" i="1" smtClean="0">
                                  <a:solidFill>
                                    <a:schemeClr val="bg1"/>
                                  </a:solidFill>
                                  <a:latin typeface="Cambria Math" panose="02040503050406030204" pitchFamily="18" charset="0"/>
                                </a:rPr>
                              </m:ctrlPr>
                            </m:dPr>
                            <m:e>
                              <m:r>
                                <a:rPr lang="en-US" altLang="zh-CN" b="1" i="1" smtClean="0">
                                  <a:solidFill>
                                    <a:schemeClr val="bg1"/>
                                  </a:solidFill>
                                  <a:latin typeface="Cambria Math" panose="02040503050406030204" pitchFamily="18" charset="0"/>
                                </a:rPr>
                                <m:t>𝒏</m:t>
                              </m:r>
                              <m:r>
                                <a:rPr lang="en-US" altLang="zh-CN" b="1" i="1" smtClean="0">
                                  <a:solidFill>
                                    <a:schemeClr val="bg1"/>
                                  </a:solidFill>
                                  <a:latin typeface="Cambria Math" panose="02040503050406030204" pitchFamily="18" charset="0"/>
                                </a:rPr>
                                <m:t>𝟏</m:t>
                              </m:r>
                              <m:r>
                                <a:rPr lang="en-US" altLang="zh-CN" b="1" i="1" smtClean="0">
                                  <a:solidFill>
                                    <a:schemeClr val="bg1"/>
                                  </a:solidFill>
                                  <a:latin typeface="Cambria Math" panose="02040503050406030204" pitchFamily="18" charset="0"/>
                                </a:rPr>
                                <m:t>+</m:t>
                              </m:r>
                              <m:r>
                                <a:rPr lang="en-US" altLang="zh-CN" b="1" i="1" smtClean="0">
                                  <a:solidFill>
                                    <a:schemeClr val="bg1"/>
                                  </a:solidFill>
                                  <a:latin typeface="Cambria Math" panose="02040503050406030204" pitchFamily="18" charset="0"/>
                                </a:rPr>
                                <m:t>𝒏</m:t>
                              </m:r>
                              <m:r>
                                <a:rPr lang="en-US" altLang="zh-CN" b="1" i="1" smtClean="0">
                                  <a:solidFill>
                                    <a:schemeClr val="bg1"/>
                                  </a:solidFill>
                                  <a:latin typeface="Cambria Math" panose="02040503050406030204" pitchFamily="18" charset="0"/>
                                </a:rPr>
                                <m:t>𝟐</m:t>
                              </m:r>
                              <m:r>
                                <a:rPr lang="en-US" altLang="zh-CN" b="1" i="1" smtClean="0">
                                  <a:solidFill>
                                    <a:schemeClr val="bg1"/>
                                  </a:solidFill>
                                  <a:latin typeface="Cambria Math" panose="02040503050406030204" pitchFamily="18" charset="0"/>
                                </a:rPr>
                                <m:t>+…+</m:t>
                              </m:r>
                              <m:r>
                                <a:rPr lang="en-US" altLang="zh-CN" b="1" i="1" smtClean="0">
                                  <a:solidFill>
                                    <a:schemeClr val="bg1"/>
                                  </a:solidFill>
                                  <a:latin typeface="Cambria Math" panose="02040503050406030204" pitchFamily="18" charset="0"/>
                                </a:rPr>
                                <m:t>𝒏𝒌</m:t>
                              </m:r>
                            </m:e>
                          </m:d>
                        </m:den>
                      </m:f>
                    </m:oMath>
                  </m:oMathPara>
                </a14:m>
                <a:endParaRPr lang="en-US" altLang="zh-CN" dirty="0">
                  <a:solidFill>
                    <a:schemeClr val="bg1"/>
                  </a:solidFill>
                  <a:latin typeface="+mn-ea"/>
                </a:endParaRPr>
              </a:p>
            </p:txBody>
          </p:sp>
        </mc:Choice>
        <mc:Fallback xmlns="">
          <p:sp>
            <p:nvSpPr>
              <p:cNvPr id="58" name="矩形 57">
                <a:extLst>
                  <a:ext uri="{FF2B5EF4-FFF2-40B4-BE49-F238E27FC236}">
                    <a16:creationId xmlns:a16="http://schemas.microsoft.com/office/drawing/2014/main" id="{6FC5B4A9-D797-4E84-AEE5-4C6157BD7169}"/>
                  </a:ext>
                </a:extLst>
              </p:cNvPr>
              <p:cNvSpPr>
                <a:spLocks noRot="1" noChangeAspect="1" noMove="1" noResize="1" noEditPoints="1" noAdjustHandles="1" noChangeArrowheads="1" noChangeShapeType="1" noTextEdit="1"/>
              </p:cNvSpPr>
              <p:nvPr/>
            </p:nvSpPr>
            <p:spPr>
              <a:xfrm>
                <a:off x="9025716" y="5328025"/>
                <a:ext cx="2759089" cy="66704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57131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E73D649-8D68-4945-8502-404C6736D542}"/>
              </a:ext>
            </a:extLst>
          </p:cNvPr>
          <p:cNvSpPr>
            <a:spLocks noGrp="1"/>
          </p:cNvSpPr>
          <p:nvPr>
            <p:ph idx="1"/>
          </p:nvPr>
        </p:nvSpPr>
        <p:spPr>
          <a:xfrm>
            <a:off x="838200" y="1473622"/>
            <a:ext cx="4894854" cy="5100798"/>
          </a:xfrm>
        </p:spPr>
        <p:txBody>
          <a:bodyPr/>
          <a:lstStyle/>
          <a:p>
            <a:r>
              <a:rPr lang="zh-CN" altLang="en-US" dirty="0">
                <a:latin typeface="+mn-ea"/>
              </a:rPr>
              <a:t>我们计算好法向量后，和顶点坐标类似，我们需要将其数据传递给着色器，为此我们在顶点着色器文件内新加了一个法向量变量</a:t>
            </a:r>
            <a:endParaRPr lang="en-US" altLang="zh-CN" dirty="0">
              <a:latin typeface="+mn-ea"/>
            </a:endParaRPr>
          </a:p>
          <a:p>
            <a:r>
              <a:rPr lang="zh-CN" altLang="en-US" dirty="0">
                <a:latin typeface="+mn-ea"/>
              </a:rPr>
              <a:t>同时我们给保存缓存对象的 </a:t>
            </a:r>
            <a:r>
              <a:rPr lang="en-US" altLang="zh-CN" dirty="0" err="1">
                <a:latin typeface="+mn-ea"/>
              </a:rPr>
              <a:t>openGLObject</a:t>
            </a:r>
            <a:r>
              <a:rPr lang="zh-CN" altLang="en-US" dirty="0">
                <a:latin typeface="+mn-ea"/>
              </a:rPr>
              <a:t>结构体内新加了一个 </a:t>
            </a:r>
            <a:r>
              <a:rPr lang="en-US" altLang="zh-CN" dirty="0" err="1">
                <a:latin typeface="+mn-ea"/>
              </a:rPr>
              <a:t>nLocation</a:t>
            </a:r>
            <a:endParaRPr lang="en-US" altLang="zh-CN" dirty="0">
              <a:latin typeface="+mn-ea"/>
            </a:endParaRPr>
          </a:p>
          <a:p>
            <a:r>
              <a:rPr lang="zh-CN" altLang="en-US" dirty="0">
                <a:solidFill>
                  <a:srgbClr val="FF0000"/>
                </a:solidFill>
              </a:rPr>
              <a:t>参照顶点坐标</a:t>
            </a:r>
            <a:r>
              <a:rPr lang="en-US" altLang="zh-CN" dirty="0" err="1">
                <a:solidFill>
                  <a:srgbClr val="FF0000"/>
                </a:solidFill>
              </a:rPr>
              <a:t>vPosition</a:t>
            </a:r>
            <a:r>
              <a:rPr lang="zh-CN" altLang="en-US" dirty="0">
                <a:solidFill>
                  <a:srgbClr val="FF0000"/>
                </a:solidFill>
              </a:rPr>
              <a:t>的写法，在</a:t>
            </a:r>
            <a:r>
              <a:rPr lang="en-US" altLang="zh-CN" dirty="0" err="1">
                <a:solidFill>
                  <a:srgbClr val="FF0000"/>
                </a:solidFill>
              </a:rPr>
              <a:t>bindObjectAndData</a:t>
            </a:r>
            <a:r>
              <a:rPr lang="zh-CN" altLang="en-US" dirty="0">
                <a:solidFill>
                  <a:srgbClr val="FF0000"/>
                </a:solidFill>
              </a:rPr>
              <a:t>函数中将传递法向量的代码补全，注意</a:t>
            </a:r>
            <a:r>
              <a:rPr lang="en-US" altLang="zh-CN" dirty="0">
                <a:solidFill>
                  <a:srgbClr val="FF0000"/>
                </a:solidFill>
              </a:rPr>
              <a:t>BUFFER_OFFSET</a:t>
            </a:r>
            <a:r>
              <a:rPr lang="zh-CN" altLang="en-US" dirty="0">
                <a:solidFill>
                  <a:srgbClr val="FF0000"/>
                </a:solidFill>
              </a:rPr>
              <a:t>的数值</a:t>
            </a:r>
            <a:endParaRPr lang="en-US" altLang="zh-CN" dirty="0">
              <a:solidFill>
                <a:srgbClr val="FF0000"/>
              </a:solidFill>
            </a:endParaRPr>
          </a:p>
        </p:txBody>
      </p:sp>
      <p:sp>
        <p:nvSpPr>
          <p:cNvPr id="3" name="标题 2">
            <a:extLst>
              <a:ext uri="{FF2B5EF4-FFF2-40B4-BE49-F238E27FC236}">
                <a16:creationId xmlns:a16="http://schemas.microsoft.com/office/drawing/2014/main" id="{1CE0E480-3081-4FE9-89A9-365D6E812FB0}"/>
              </a:ext>
            </a:extLst>
          </p:cNvPr>
          <p:cNvSpPr>
            <a:spLocks noGrp="1"/>
          </p:cNvSpPr>
          <p:nvPr>
            <p:ph type="title"/>
          </p:nvPr>
        </p:nvSpPr>
        <p:spPr/>
        <p:txBody>
          <a:bodyPr/>
          <a:lstStyle/>
          <a:p>
            <a:r>
              <a:rPr lang="zh-CN" altLang="en-US" dirty="0"/>
              <a:t>传法向量给着色器</a:t>
            </a:r>
          </a:p>
        </p:txBody>
      </p:sp>
      <p:sp>
        <p:nvSpPr>
          <p:cNvPr id="17" name="文本框 16">
            <a:extLst>
              <a:ext uri="{FF2B5EF4-FFF2-40B4-BE49-F238E27FC236}">
                <a16:creationId xmlns:a16="http://schemas.microsoft.com/office/drawing/2014/main" id="{AD369E93-614A-4E5C-B4D9-EEAAB7E1EC74}"/>
              </a:ext>
            </a:extLst>
          </p:cNvPr>
          <p:cNvSpPr txBox="1"/>
          <p:nvPr/>
        </p:nvSpPr>
        <p:spPr>
          <a:xfrm>
            <a:off x="5733054" y="449666"/>
            <a:ext cx="6458946" cy="5909310"/>
          </a:xfrm>
          <a:prstGeom prst="rect">
            <a:avLst/>
          </a:prstGeom>
          <a:noFill/>
        </p:spPr>
        <p:txBody>
          <a:bodyPr wrap="square">
            <a:spAutoFit/>
          </a:bodyPr>
          <a:lstStyle/>
          <a:p>
            <a:r>
              <a:rPr lang="en-US" altLang="zh-CN" sz="1400" b="0" dirty="0">
                <a:solidFill>
                  <a:srgbClr val="6A9955"/>
                </a:solidFill>
                <a:effectLst/>
                <a:latin typeface="Consolas" panose="020B0609020204030204" pitchFamily="49" charset="0"/>
              </a:rPr>
              <a:t>// </a:t>
            </a:r>
            <a:r>
              <a:rPr lang="zh-CN" altLang="en-US" sz="1400" b="0" dirty="0">
                <a:solidFill>
                  <a:srgbClr val="6A9955"/>
                </a:solidFill>
                <a:effectLst/>
                <a:latin typeface="Consolas" panose="020B0609020204030204" pitchFamily="49" charset="0"/>
              </a:rPr>
              <a:t>顶点着色器 </a:t>
            </a:r>
            <a:r>
              <a:rPr lang="en-US" altLang="zh-CN" sz="1400" b="0" dirty="0" err="1">
                <a:solidFill>
                  <a:srgbClr val="6A9955"/>
                </a:solidFill>
                <a:effectLst/>
                <a:latin typeface="Consolas" panose="020B0609020204030204" pitchFamily="49" charset="0"/>
              </a:rPr>
              <a:t>vshader.glsl</a:t>
            </a:r>
            <a:r>
              <a:rPr lang="zh-CN" altLang="en-US" sz="1400" dirty="0">
                <a:solidFill>
                  <a:srgbClr val="6A9955"/>
                </a:solidFill>
                <a:latin typeface="Consolas" panose="020B0609020204030204" pitchFamily="49" charset="0"/>
              </a:rPr>
              <a:t>中</a:t>
            </a:r>
            <a:endParaRPr lang="en-US" altLang="zh-CN" sz="1400" b="0" dirty="0">
              <a:solidFill>
                <a:srgbClr val="C586C0"/>
              </a:solidFill>
              <a:effectLst/>
              <a:latin typeface="Consolas" panose="020B0609020204030204" pitchFamily="49" charset="0"/>
            </a:endParaRPr>
          </a:p>
          <a:p>
            <a:r>
              <a:rPr lang="en-US" altLang="zh-CN" sz="1400" b="0" dirty="0">
                <a:solidFill>
                  <a:srgbClr val="C586C0"/>
                </a:solidFill>
                <a:effectLst/>
                <a:latin typeface="Consolas" panose="020B0609020204030204" pitchFamily="49" charset="0"/>
              </a:rPr>
              <a:t>#version 330 core</a:t>
            </a:r>
            <a:br>
              <a:rPr lang="en-US" altLang="zh-CN" sz="1400" b="0" dirty="0">
                <a:solidFill>
                  <a:srgbClr val="D4D4D4"/>
                </a:solidFill>
                <a:effectLst/>
                <a:latin typeface="Consolas" panose="020B0609020204030204" pitchFamily="49" charset="0"/>
              </a:rPr>
            </a:br>
            <a:r>
              <a:rPr lang="en-US" altLang="zh-CN" sz="1400" b="0" dirty="0">
                <a:solidFill>
                  <a:srgbClr val="569CD6"/>
                </a:solidFill>
                <a:effectLst/>
                <a:latin typeface="Consolas" panose="020B0609020204030204" pitchFamily="49" charset="0"/>
              </a:rPr>
              <a:t>in</a:t>
            </a:r>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vec3</a:t>
            </a:r>
            <a:r>
              <a:rPr lang="en-US" altLang="zh-CN" sz="1400" b="0" dirty="0">
                <a:solidFill>
                  <a:srgbClr val="D4D4D4"/>
                </a:solidFill>
                <a:effectLst/>
                <a:latin typeface="Consolas" panose="020B0609020204030204" pitchFamily="49" charset="0"/>
              </a:rPr>
              <a:t> </a:t>
            </a:r>
            <a:r>
              <a:rPr lang="en-US" altLang="zh-CN" sz="1400" b="0" dirty="0" err="1">
                <a:solidFill>
                  <a:srgbClr val="D4D4D4"/>
                </a:solidFill>
                <a:effectLst/>
                <a:latin typeface="Consolas" panose="020B0609020204030204" pitchFamily="49" charset="0"/>
              </a:rPr>
              <a:t>vPosition</a:t>
            </a:r>
            <a:r>
              <a:rPr lang="en-US" altLang="zh-CN" sz="1400" b="0" dirty="0">
                <a:solidFill>
                  <a:srgbClr val="D4D4D4"/>
                </a:solidFill>
                <a:effectLst/>
                <a:latin typeface="Consolas" panose="020B0609020204030204" pitchFamily="49" charset="0"/>
              </a:rPr>
              <a:t>;</a:t>
            </a:r>
          </a:p>
          <a:p>
            <a:r>
              <a:rPr lang="en-US" altLang="zh-CN" sz="1400" b="0" dirty="0">
                <a:solidFill>
                  <a:srgbClr val="569CD6"/>
                </a:solidFill>
                <a:effectLst/>
                <a:latin typeface="Consolas" panose="020B0609020204030204" pitchFamily="49" charset="0"/>
              </a:rPr>
              <a:t>in</a:t>
            </a:r>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vec3</a:t>
            </a:r>
            <a:r>
              <a:rPr lang="en-US" altLang="zh-CN" sz="1400" b="0" dirty="0">
                <a:solidFill>
                  <a:srgbClr val="D4D4D4"/>
                </a:solidFill>
                <a:effectLst/>
                <a:latin typeface="Consolas" panose="020B0609020204030204" pitchFamily="49" charset="0"/>
              </a:rPr>
              <a:t> </a:t>
            </a:r>
            <a:r>
              <a:rPr lang="en-US" altLang="zh-CN" sz="1400" b="0" dirty="0" err="1">
                <a:solidFill>
                  <a:srgbClr val="D4D4D4"/>
                </a:solidFill>
                <a:effectLst/>
                <a:latin typeface="Consolas" panose="020B0609020204030204" pitchFamily="49" charset="0"/>
              </a:rPr>
              <a:t>vColor</a:t>
            </a:r>
            <a:r>
              <a:rPr lang="en-US" altLang="zh-CN" sz="1400" b="0" dirty="0">
                <a:solidFill>
                  <a:srgbClr val="D4D4D4"/>
                </a:solidFill>
                <a:effectLst/>
                <a:latin typeface="Consolas" panose="020B0609020204030204" pitchFamily="49" charset="0"/>
              </a:rPr>
              <a:t>;</a:t>
            </a:r>
            <a:br>
              <a:rPr lang="en-US" altLang="zh-CN" sz="1400" b="0" dirty="0">
                <a:solidFill>
                  <a:srgbClr val="D4D4D4"/>
                </a:solidFill>
                <a:effectLst/>
                <a:latin typeface="Consolas" panose="020B0609020204030204" pitchFamily="49" charset="0"/>
              </a:rPr>
            </a:br>
            <a:r>
              <a:rPr lang="en-US" altLang="zh-CN" sz="1400" b="0" dirty="0">
                <a:solidFill>
                  <a:srgbClr val="6A9955"/>
                </a:solidFill>
                <a:effectLst/>
                <a:latin typeface="Consolas" panose="020B0609020204030204" pitchFamily="49" charset="0"/>
              </a:rPr>
              <a:t>// </a:t>
            </a:r>
            <a:r>
              <a:rPr lang="zh-CN" altLang="en-US" sz="1400" b="0" dirty="0">
                <a:solidFill>
                  <a:srgbClr val="6A9955"/>
                </a:solidFill>
                <a:effectLst/>
                <a:latin typeface="Consolas" panose="020B0609020204030204" pitchFamily="49" charset="0"/>
              </a:rPr>
              <a:t>新增的变量：顶点法向量</a:t>
            </a:r>
            <a:endParaRPr lang="zh-CN" altLang="en-US" sz="1400" b="0" dirty="0">
              <a:solidFill>
                <a:srgbClr val="D4D4D4"/>
              </a:solidFill>
              <a:effectLst/>
              <a:latin typeface="Consolas" panose="020B0609020204030204" pitchFamily="49" charset="0"/>
            </a:endParaRPr>
          </a:p>
          <a:p>
            <a:r>
              <a:rPr lang="en-US" altLang="zh-CN" sz="1400" b="0" dirty="0">
                <a:solidFill>
                  <a:srgbClr val="569CD6"/>
                </a:solidFill>
                <a:effectLst/>
                <a:latin typeface="Consolas" panose="020B0609020204030204" pitchFamily="49" charset="0"/>
              </a:rPr>
              <a:t>in</a:t>
            </a:r>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vec3</a:t>
            </a:r>
            <a:r>
              <a:rPr lang="en-US" altLang="zh-CN" sz="1400" b="0" dirty="0">
                <a:solidFill>
                  <a:srgbClr val="D4D4D4"/>
                </a:solidFill>
                <a:effectLst/>
                <a:latin typeface="Consolas" panose="020B0609020204030204" pitchFamily="49" charset="0"/>
              </a:rPr>
              <a:t> </a:t>
            </a:r>
            <a:r>
              <a:rPr lang="en-US" altLang="zh-CN" sz="1400" b="0" dirty="0" err="1">
                <a:solidFill>
                  <a:srgbClr val="D4D4D4"/>
                </a:solidFill>
                <a:effectLst/>
                <a:latin typeface="Consolas" panose="020B0609020204030204" pitchFamily="49" charset="0"/>
              </a:rPr>
              <a:t>vNormal</a:t>
            </a:r>
            <a:r>
              <a:rPr lang="en-US" altLang="zh-CN" sz="1400" b="0" dirty="0">
                <a:solidFill>
                  <a:srgbClr val="D4D4D4"/>
                </a:solidFill>
                <a:effectLst/>
                <a:latin typeface="Consolas" panose="020B0609020204030204" pitchFamily="49" charset="0"/>
              </a:rPr>
              <a:t>;</a:t>
            </a:r>
          </a:p>
          <a:p>
            <a:endParaRPr lang="en-US" altLang="zh-CN" sz="1400" dirty="0">
              <a:solidFill>
                <a:srgbClr val="D4D4D4"/>
              </a:solidFill>
              <a:latin typeface="Consolas" panose="020B0609020204030204" pitchFamily="49" charset="0"/>
            </a:endParaRPr>
          </a:p>
          <a:p>
            <a:r>
              <a:rPr lang="en-US" altLang="zh-CN" sz="1400" dirty="0">
                <a:solidFill>
                  <a:srgbClr val="D4D4D4"/>
                </a:solidFill>
                <a:latin typeface="Consolas" panose="020B0609020204030204" pitchFamily="49" charset="0"/>
              </a:rPr>
              <a:t>------------------------------------------------------</a:t>
            </a:r>
          </a:p>
          <a:p>
            <a:r>
              <a:rPr lang="en-US" altLang="zh-CN" sz="1400" b="0" dirty="0">
                <a:solidFill>
                  <a:srgbClr val="6A9955"/>
                </a:solidFill>
                <a:effectLst/>
                <a:latin typeface="Consolas" panose="020B0609020204030204" pitchFamily="49" charset="0"/>
              </a:rPr>
              <a:t>// main.cpp</a:t>
            </a:r>
            <a:r>
              <a:rPr lang="zh-CN" altLang="en-US" sz="1400" b="0" dirty="0">
                <a:solidFill>
                  <a:srgbClr val="6A9955"/>
                </a:solidFill>
                <a:effectLst/>
                <a:latin typeface="Consolas" panose="020B0609020204030204" pitchFamily="49" charset="0"/>
              </a:rPr>
              <a:t>中</a:t>
            </a:r>
            <a:br>
              <a:rPr lang="en-US" altLang="zh-CN" sz="1400" b="0" dirty="0">
                <a:solidFill>
                  <a:srgbClr val="D4D4D4"/>
                </a:solidFill>
                <a:effectLst/>
                <a:latin typeface="Consolas" panose="020B0609020204030204" pitchFamily="49" charset="0"/>
              </a:rPr>
            </a:br>
            <a:r>
              <a:rPr lang="en-US" altLang="zh-CN" sz="1400" b="0" dirty="0">
                <a:solidFill>
                  <a:srgbClr val="569CD6"/>
                </a:solidFill>
                <a:effectLst/>
                <a:latin typeface="Consolas" panose="020B0609020204030204" pitchFamily="49" charset="0"/>
              </a:rPr>
              <a:t>struct</a:t>
            </a:r>
            <a:r>
              <a:rPr lang="en-US" altLang="zh-CN" sz="1400" b="0" dirty="0">
                <a:solidFill>
                  <a:srgbClr val="D4D4D4"/>
                </a:solidFill>
                <a:effectLst/>
                <a:latin typeface="Consolas" panose="020B0609020204030204" pitchFamily="49" charset="0"/>
              </a:rPr>
              <a:t> </a:t>
            </a:r>
            <a:r>
              <a:rPr lang="en-US" altLang="zh-CN" sz="1400" b="0" dirty="0" err="1">
                <a:solidFill>
                  <a:srgbClr val="4EC9B0"/>
                </a:solidFill>
                <a:effectLst/>
                <a:latin typeface="Consolas" panose="020B0609020204030204" pitchFamily="49" charset="0"/>
              </a:rPr>
              <a:t>openGLObject</a:t>
            </a:r>
            <a:r>
              <a:rPr lang="en-US" altLang="zh-CN" sz="1400" dirty="0">
                <a:solidFill>
                  <a:srgbClr val="D4D4D4"/>
                </a:solidFill>
                <a:latin typeface="Consolas" panose="020B0609020204030204" pitchFamily="49" charset="0"/>
              </a:rPr>
              <a:t> </a:t>
            </a:r>
            <a:r>
              <a:rPr lang="en-US" altLang="zh-CN" sz="1400" b="0" dirty="0">
                <a:solidFill>
                  <a:srgbClr val="D4D4D4"/>
                </a:solidFill>
                <a:effectLst/>
                <a:latin typeface="Consolas" panose="020B0609020204030204" pitchFamily="49" charset="0"/>
              </a:rPr>
              <a:t>{</a:t>
            </a:r>
          </a:p>
          <a:p>
            <a:r>
              <a:rPr lang="en-US" altLang="zh-CN" sz="1400" b="0" dirty="0">
                <a:solidFill>
                  <a:srgbClr val="6A9955"/>
                </a:solidFill>
                <a:effectLst/>
                <a:latin typeface="Consolas" panose="020B0609020204030204" pitchFamily="49" charset="0"/>
              </a:rPr>
              <a:t>    // </a:t>
            </a:r>
            <a:r>
              <a:rPr lang="zh-CN" altLang="en-US" sz="1400" dirty="0">
                <a:solidFill>
                  <a:srgbClr val="6A9955"/>
                </a:solidFill>
                <a:latin typeface="Consolas" panose="020B0609020204030204" pitchFamily="49" charset="0"/>
              </a:rPr>
              <a:t>新增的变量</a:t>
            </a:r>
            <a:r>
              <a:rPr lang="zh-CN" altLang="en-US" sz="1400" b="0" dirty="0">
                <a:solidFill>
                  <a:srgbClr val="6A9955"/>
                </a:solidFill>
                <a:effectLst/>
                <a:latin typeface="Consolas" panose="020B0609020204030204" pitchFamily="49" charset="0"/>
              </a:rPr>
              <a:t>：输入顶点着色器的法向量变量的位置</a:t>
            </a:r>
            <a:endParaRPr lang="en-US" altLang="zh-CN" sz="1400" b="0" dirty="0">
              <a:solidFill>
                <a:srgbClr val="D4D4D4"/>
              </a:solidFill>
              <a:effectLst/>
              <a:latin typeface="Consolas" panose="020B0609020204030204" pitchFamily="49" charset="0"/>
            </a:endParaRPr>
          </a:p>
          <a:p>
            <a:r>
              <a:rPr lang="en-US" altLang="zh-CN" sz="1400" b="0" dirty="0">
                <a:solidFill>
                  <a:srgbClr val="D4D4D4"/>
                </a:solidFill>
                <a:effectLst/>
                <a:latin typeface="Consolas" panose="020B0609020204030204" pitchFamily="49" charset="0"/>
              </a:rPr>
              <a:t>    </a:t>
            </a:r>
            <a:r>
              <a:rPr lang="en-US" altLang="zh-CN" sz="1400" b="0" dirty="0" err="1">
                <a:solidFill>
                  <a:srgbClr val="4EC9B0"/>
                </a:solidFill>
                <a:effectLst/>
                <a:latin typeface="Consolas" panose="020B0609020204030204" pitchFamily="49" charset="0"/>
              </a:rPr>
              <a:t>GLuint</a:t>
            </a:r>
            <a:r>
              <a:rPr lang="en-US" altLang="zh-CN" sz="1400" b="0" dirty="0">
                <a:solidFill>
                  <a:srgbClr val="D4D4D4"/>
                </a:solidFill>
                <a:effectLst/>
                <a:latin typeface="Consolas" panose="020B0609020204030204" pitchFamily="49" charset="0"/>
              </a:rPr>
              <a:t> </a:t>
            </a:r>
            <a:r>
              <a:rPr lang="en-US" altLang="zh-CN" sz="1400" b="0" dirty="0" err="1">
                <a:solidFill>
                  <a:srgbClr val="9CDCFE"/>
                </a:solidFill>
                <a:effectLst/>
                <a:latin typeface="Consolas" panose="020B0609020204030204" pitchFamily="49" charset="0"/>
              </a:rPr>
              <a:t>nLocation</a:t>
            </a:r>
            <a:r>
              <a:rPr lang="en-US" altLang="zh-CN" sz="1400" b="0" dirty="0">
                <a:solidFill>
                  <a:srgbClr val="D4D4D4"/>
                </a:solidFill>
                <a:effectLst/>
                <a:latin typeface="Consolas" panose="020B0609020204030204" pitchFamily="49" charset="0"/>
              </a:rPr>
              <a:t>;</a:t>
            </a:r>
          </a:p>
          <a:p>
            <a:r>
              <a:rPr lang="en-US" altLang="zh-CN" sz="1400" b="0" dirty="0">
                <a:solidFill>
                  <a:srgbClr val="D4D4D4"/>
                </a:solidFill>
                <a:effectLst/>
                <a:latin typeface="Consolas" panose="020B0609020204030204" pitchFamily="49" charset="0"/>
              </a:rPr>
              <a:t>};</a:t>
            </a:r>
            <a:endParaRPr lang="en-US" altLang="zh-CN" sz="1400" dirty="0">
              <a:solidFill>
                <a:srgbClr val="D4D4D4"/>
              </a:solidFill>
              <a:latin typeface="Consolas" panose="020B0609020204030204" pitchFamily="49" charset="0"/>
            </a:endParaRPr>
          </a:p>
          <a:p>
            <a:r>
              <a:rPr lang="en-US" altLang="zh-CN" sz="1400" dirty="0">
                <a:solidFill>
                  <a:srgbClr val="D4D4D4"/>
                </a:solidFill>
                <a:latin typeface="Consolas" panose="020B0609020204030204" pitchFamily="49" charset="0"/>
              </a:rPr>
              <a:t>------------------------------------------------------</a:t>
            </a:r>
          </a:p>
          <a:p>
            <a:r>
              <a:rPr lang="en-US" altLang="zh-CN" sz="1400" b="0" dirty="0">
                <a:solidFill>
                  <a:srgbClr val="6A9955"/>
                </a:solidFill>
                <a:effectLst/>
                <a:latin typeface="Consolas" panose="020B0609020204030204" pitchFamily="49" charset="0"/>
              </a:rPr>
              <a:t>// main.cpp</a:t>
            </a:r>
            <a:r>
              <a:rPr lang="zh-CN" altLang="en-US" sz="1400" b="0" dirty="0">
                <a:solidFill>
                  <a:srgbClr val="6A9955"/>
                </a:solidFill>
                <a:effectLst/>
                <a:latin typeface="Consolas" panose="020B0609020204030204" pitchFamily="49" charset="0"/>
              </a:rPr>
              <a:t>中</a:t>
            </a:r>
            <a:br>
              <a:rPr lang="en-US" altLang="zh-CN" sz="1400" b="0" dirty="0">
                <a:solidFill>
                  <a:srgbClr val="D4D4D4"/>
                </a:solidFill>
                <a:effectLst/>
                <a:latin typeface="Consolas" panose="020B0609020204030204" pitchFamily="49" charset="0"/>
              </a:rPr>
            </a:br>
            <a:r>
              <a:rPr lang="en-US" altLang="zh-CN" sz="1400" b="0" dirty="0">
                <a:solidFill>
                  <a:srgbClr val="569CD6"/>
                </a:solidFill>
                <a:effectLst/>
                <a:latin typeface="Consolas" panose="020B0609020204030204" pitchFamily="49" charset="0"/>
              </a:rPr>
              <a:t>void</a:t>
            </a:r>
            <a:r>
              <a:rPr lang="en-US" altLang="zh-CN" sz="1400" b="0" dirty="0">
                <a:solidFill>
                  <a:srgbClr val="D4D4D4"/>
                </a:solidFill>
                <a:effectLst/>
                <a:latin typeface="Consolas" panose="020B0609020204030204" pitchFamily="49" charset="0"/>
              </a:rPr>
              <a:t> </a:t>
            </a:r>
            <a:r>
              <a:rPr lang="en-US" altLang="zh-CN" sz="1400" b="0" dirty="0" err="1">
                <a:solidFill>
                  <a:srgbClr val="DCDCAA"/>
                </a:solidFill>
                <a:effectLst/>
                <a:latin typeface="Consolas" panose="020B0609020204030204" pitchFamily="49" charset="0"/>
              </a:rPr>
              <a:t>bindObjectAndData</a:t>
            </a:r>
            <a:r>
              <a:rPr lang="en-US" altLang="zh-CN" sz="1400" b="0" dirty="0">
                <a:solidFill>
                  <a:srgbClr val="D4D4D4"/>
                </a:solidFill>
                <a:effectLst/>
                <a:latin typeface="Consolas" panose="020B0609020204030204" pitchFamily="49" charset="0"/>
              </a:rPr>
              <a:t>(</a:t>
            </a:r>
            <a:r>
              <a:rPr lang="en-US" altLang="zh-CN" sz="1400" b="0" dirty="0" err="1">
                <a:solidFill>
                  <a:srgbClr val="4EC9B0"/>
                </a:solidFill>
                <a:effectLst/>
                <a:latin typeface="Consolas" panose="020B0609020204030204" pitchFamily="49" charset="0"/>
              </a:rPr>
              <a:t>TriMesh</a:t>
            </a:r>
            <a:r>
              <a:rPr lang="en-US" altLang="zh-CN" sz="1400" b="0" dirty="0">
                <a:solidFill>
                  <a:srgbClr val="569CD6"/>
                </a:solidFill>
                <a:effectLst/>
                <a:latin typeface="Consolas" panose="020B0609020204030204" pitchFamily="49" charset="0"/>
              </a:rPr>
              <a:t>*</a:t>
            </a:r>
            <a:r>
              <a:rPr lang="en-US" altLang="zh-CN" sz="1400" b="0" dirty="0">
                <a:solidFill>
                  <a:srgbClr val="D4D4D4"/>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mesh</a:t>
            </a:r>
            <a:r>
              <a:rPr lang="en-US" altLang="zh-CN" sz="1400" b="0" dirty="0">
                <a:solidFill>
                  <a:srgbClr val="D4D4D4"/>
                </a:solidFill>
                <a:effectLst/>
                <a:latin typeface="Consolas" panose="020B0609020204030204" pitchFamily="49" charset="0"/>
              </a:rPr>
              <a:t>, </a:t>
            </a:r>
            <a:r>
              <a:rPr lang="en-US" altLang="zh-CN" sz="1400" b="0" dirty="0" err="1">
                <a:solidFill>
                  <a:srgbClr val="4EC9B0"/>
                </a:solidFill>
                <a:effectLst/>
                <a:latin typeface="Consolas" panose="020B0609020204030204" pitchFamily="49" charset="0"/>
              </a:rPr>
              <a:t>openGLObject</a:t>
            </a:r>
            <a:r>
              <a:rPr lang="en-US" altLang="zh-CN" sz="1400" b="0" dirty="0">
                <a:solidFill>
                  <a:srgbClr val="569CD6"/>
                </a:solidFill>
                <a:effectLst/>
                <a:latin typeface="Consolas" panose="020B0609020204030204" pitchFamily="49" charset="0"/>
              </a:rPr>
              <a:t>&amp;</a:t>
            </a:r>
            <a:r>
              <a:rPr lang="en-US" altLang="zh-CN" sz="1400" b="0" dirty="0">
                <a:solidFill>
                  <a:srgbClr val="D4D4D4"/>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object</a:t>
            </a:r>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const</a:t>
            </a:r>
            <a:r>
              <a:rPr lang="en-US" altLang="zh-CN" sz="1400" b="0" dirty="0">
                <a:solidFill>
                  <a:srgbClr val="D4D4D4"/>
                </a:solidFill>
                <a:effectLst/>
                <a:latin typeface="Consolas" panose="020B0609020204030204" pitchFamily="49" charset="0"/>
              </a:rPr>
              <a:t> </a:t>
            </a:r>
            <a:r>
              <a:rPr lang="en-US" altLang="zh-CN" sz="1400" b="0" dirty="0">
                <a:solidFill>
                  <a:srgbClr val="4EC9B0"/>
                </a:solidFill>
                <a:effectLst/>
                <a:latin typeface="Consolas" panose="020B0609020204030204" pitchFamily="49" charset="0"/>
              </a:rPr>
              <a:t>std</a:t>
            </a:r>
            <a:r>
              <a:rPr lang="en-US" altLang="zh-CN" sz="1400" b="0" dirty="0">
                <a:solidFill>
                  <a:srgbClr val="D4D4D4"/>
                </a:solidFill>
                <a:effectLst/>
                <a:latin typeface="Consolas" panose="020B0609020204030204" pitchFamily="49" charset="0"/>
              </a:rPr>
              <a:t>::</a:t>
            </a:r>
            <a:r>
              <a:rPr lang="en-US" altLang="zh-CN" sz="1400" b="0" dirty="0">
                <a:solidFill>
                  <a:srgbClr val="4EC9B0"/>
                </a:solidFill>
                <a:effectLst/>
                <a:latin typeface="Consolas" panose="020B0609020204030204" pitchFamily="49" charset="0"/>
              </a:rPr>
              <a:t>string</a:t>
            </a:r>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&amp;</a:t>
            </a:r>
            <a:r>
              <a:rPr lang="en-US" altLang="zh-CN" sz="1400" b="0" dirty="0" err="1">
                <a:solidFill>
                  <a:srgbClr val="9CDCFE"/>
                </a:solidFill>
                <a:effectLst/>
                <a:latin typeface="Consolas" panose="020B0609020204030204" pitchFamily="49" charset="0"/>
              </a:rPr>
              <a:t>vshader</a:t>
            </a:r>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const</a:t>
            </a:r>
            <a:r>
              <a:rPr lang="en-US" altLang="zh-CN" sz="1400" b="0" dirty="0">
                <a:solidFill>
                  <a:srgbClr val="D4D4D4"/>
                </a:solidFill>
                <a:effectLst/>
                <a:latin typeface="Consolas" panose="020B0609020204030204" pitchFamily="49" charset="0"/>
              </a:rPr>
              <a:t> </a:t>
            </a:r>
            <a:r>
              <a:rPr lang="en-US" altLang="zh-CN" sz="1400" b="0" dirty="0">
                <a:solidFill>
                  <a:srgbClr val="4EC9B0"/>
                </a:solidFill>
                <a:effectLst/>
                <a:latin typeface="Consolas" panose="020B0609020204030204" pitchFamily="49" charset="0"/>
              </a:rPr>
              <a:t>std</a:t>
            </a:r>
            <a:r>
              <a:rPr lang="en-US" altLang="zh-CN" sz="1400" b="0" dirty="0">
                <a:solidFill>
                  <a:srgbClr val="D4D4D4"/>
                </a:solidFill>
                <a:effectLst/>
                <a:latin typeface="Consolas" panose="020B0609020204030204" pitchFamily="49" charset="0"/>
              </a:rPr>
              <a:t>::</a:t>
            </a:r>
            <a:r>
              <a:rPr lang="en-US" altLang="zh-CN" sz="1400" b="0" dirty="0">
                <a:solidFill>
                  <a:srgbClr val="4EC9B0"/>
                </a:solidFill>
                <a:effectLst/>
                <a:latin typeface="Consolas" panose="020B0609020204030204" pitchFamily="49" charset="0"/>
              </a:rPr>
              <a:t>string</a:t>
            </a:r>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&amp;</a:t>
            </a:r>
            <a:r>
              <a:rPr lang="en-US" altLang="zh-CN" sz="1400" b="0" dirty="0" err="1">
                <a:solidFill>
                  <a:srgbClr val="9CDCFE"/>
                </a:solidFill>
                <a:effectLst/>
                <a:latin typeface="Consolas" panose="020B0609020204030204" pitchFamily="49" charset="0"/>
              </a:rPr>
              <a:t>fshader</a:t>
            </a:r>
            <a:r>
              <a:rPr lang="en-US" altLang="zh-CN" sz="1400" b="0" dirty="0">
                <a:solidFill>
                  <a:srgbClr val="D4D4D4"/>
                </a:solidFill>
                <a:effectLst/>
                <a:latin typeface="Consolas" panose="020B0609020204030204" pitchFamily="49" charset="0"/>
              </a:rPr>
              <a:t>) {</a:t>
            </a:r>
          </a:p>
          <a:p>
            <a:br>
              <a:rPr lang="en-US" altLang="zh-CN" sz="1400" b="0" dirty="0">
                <a:solidFill>
                  <a:srgbClr val="D4D4D4"/>
                </a:solidFill>
                <a:effectLst/>
                <a:latin typeface="Consolas" panose="020B0609020204030204" pitchFamily="49" charset="0"/>
              </a:rPr>
            </a:br>
            <a:r>
              <a:rPr lang="en-US" altLang="zh-CN" sz="1400" b="0" dirty="0">
                <a:solidFill>
                  <a:srgbClr val="6A9955"/>
                </a:solidFill>
                <a:effectLst/>
                <a:latin typeface="Consolas" panose="020B0609020204030204" pitchFamily="49" charset="0"/>
              </a:rPr>
              <a:t>    // @TODO: Task1 </a:t>
            </a:r>
            <a:r>
              <a:rPr lang="zh-CN" altLang="en-US" sz="1400" b="0" dirty="0">
                <a:solidFill>
                  <a:srgbClr val="6A9955"/>
                </a:solidFill>
                <a:effectLst/>
                <a:latin typeface="Consolas" panose="020B0609020204030204" pitchFamily="49" charset="0"/>
              </a:rPr>
              <a:t>修改完</a:t>
            </a:r>
            <a:r>
              <a:rPr lang="en-US" altLang="zh-CN" sz="1400" b="0" dirty="0">
                <a:solidFill>
                  <a:srgbClr val="6A9955"/>
                </a:solidFill>
                <a:effectLst/>
                <a:latin typeface="Consolas" panose="020B0609020204030204" pitchFamily="49" charset="0"/>
              </a:rPr>
              <a:t>TriMesh.cpp</a:t>
            </a:r>
            <a:r>
              <a:rPr lang="zh-CN" altLang="en-US" sz="1400" b="0" dirty="0">
                <a:solidFill>
                  <a:srgbClr val="6A9955"/>
                </a:solidFill>
                <a:effectLst/>
                <a:latin typeface="Consolas" panose="020B0609020204030204" pitchFamily="49" charset="0"/>
              </a:rPr>
              <a:t>的代码成后再打开下面注释，否则程序会报错</a:t>
            </a:r>
            <a:endParaRPr lang="zh-CN" altLang="en-US" sz="1400" b="0" dirty="0">
              <a:solidFill>
                <a:srgbClr val="D4D4D4"/>
              </a:solidFill>
              <a:effectLst/>
              <a:latin typeface="Consolas" panose="020B0609020204030204" pitchFamily="49" charset="0"/>
            </a:endParaRPr>
          </a:p>
          <a:p>
            <a:r>
              <a:rPr lang="en-US" altLang="zh-CN" sz="1400" b="0" dirty="0">
                <a:solidFill>
                  <a:srgbClr val="6A9955"/>
                </a:solidFill>
                <a:effectLst/>
                <a:latin typeface="Consolas" panose="020B0609020204030204" pitchFamily="49" charset="0"/>
              </a:rPr>
              <a:t>    // </a:t>
            </a:r>
            <a:r>
              <a:rPr lang="en-US" altLang="zh-CN" sz="1400" b="0" dirty="0" err="1">
                <a:solidFill>
                  <a:srgbClr val="6A9955"/>
                </a:solidFill>
                <a:effectLst/>
                <a:latin typeface="Consolas" panose="020B0609020204030204" pitchFamily="49" charset="0"/>
              </a:rPr>
              <a:t>glBufferSubData</a:t>
            </a:r>
            <a:r>
              <a:rPr lang="en-US" altLang="zh-CN" sz="1400" b="0" dirty="0">
                <a:solidFill>
                  <a:srgbClr val="6A9955"/>
                </a:solidFill>
                <a:effectLst/>
                <a:latin typeface="Consolas" panose="020B0609020204030204" pitchFamily="49" charset="0"/>
              </a:rPr>
              <a:t>(...);</a:t>
            </a:r>
          </a:p>
          <a:p>
            <a:endParaRPr lang="en-US" altLang="zh-CN" sz="1400" b="0" dirty="0">
              <a:solidFill>
                <a:srgbClr val="D4D4D4"/>
              </a:solidFill>
              <a:effectLst/>
              <a:latin typeface="Consolas" panose="020B0609020204030204" pitchFamily="49" charset="0"/>
            </a:endParaRPr>
          </a:p>
          <a:p>
            <a:r>
              <a:rPr lang="en-US" altLang="zh-CN" sz="1400" b="0" dirty="0">
                <a:solidFill>
                  <a:srgbClr val="D4D4D4"/>
                </a:solidFill>
                <a:effectLst/>
                <a:latin typeface="Consolas" panose="020B0609020204030204" pitchFamily="49" charset="0"/>
              </a:rPr>
              <a:t>    </a:t>
            </a:r>
            <a:r>
              <a:rPr lang="en-US" altLang="zh-CN" sz="1400" dirty="0">
                <a:solidFill>
                  <a:srgbClr val="D4D4D4"/>
                </a:solidFill>
                <a:latin typeface="Consolas" panose="020B0609020204030204" pitchFamily="49" charset="0"/>
              </a:rPr>
              <a:t>...</a:t>
            </a:r>
          </a:p>
          <a:p>
            <a:br>
              <a:rPr lang="en-US" altLang="zh-CN" sz="1400" b="0" dirty="0">
                <a:solidFill>
                  <a:srgbClr val="D4D4D4"/>
                </a:solidFill>
                <a:effectLst/>
                <a:latin typeface="Consolas" panose="020B0609020204030204" pitchFamily="49" charset="0"/>
              </a:rPr>
            </a:br>
            <a:r>
              <a:rPr lang="en-US" altLang="zh-CN" sz="1400" b="0" dirty="0">
                <a:solidFill>
                  <a:srgbClr val="6A9955"/>
                </a:solidFill>
                <a:effectLst/>
                <a:latin typeface="Consolas" panose="020B0609020204030204" pitchFamily="49" charset="0"/>
              </a:rPr>
              <a:t>    // @TODO: Task1 </a:t>
            </a:r>
            <a:r>
              <a:rPr lang="zh-CN" altLang="en-US" sz="1400" b="0" dirty="0">
                <a:solidFill>
                  <a:srgbClr val="6A9955"/>
                </a:solidFill>
                <a:effectLst/>
                <a:latin typeface="Consolas" panose="020B0609020204030204" pitchFamily="49" charset="0"/>
              </a:rPr>
              <a:t>从顶点着色器中初始化顶点的法向量</a:t>
            </a:r>
            <a:endParaRPr lang="zh-CN" altLang="en-US" sz="1400" b="0" dirty="0">
              <a:solidFill>
                <a:srgbClr val="D4D4D4"/>
              </a:solidFill>
              <a:effectLst/>
              <a:latin typeface="Consolas" panose="020B0609020204030204" pitchFamily="49" charset="0"/>
            </a:endParaRPr>
          </a:p>
          <a:p>
            <a:endParaRPr lang="en-US" altLang="zh-CN" sz="1400" dirty="0">
              <a:solidFill>
                <a:srgbClr val="D4D4D4"/>
              </a:solidFill>
              <a:latin typeface="Consolas" panose="020B0609020204030204" pitchFamily="49" charset="0"/>
            </a:endParaRPr>
          </a:p>
          <a:p>
            <a:r>
              <a:rPr lang="en-US" altLang="zh-CN"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5796535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91216-919C-4C14-A1C4-EED5CD64B273}"/>
              </a:ext>
            </a:extLst>
          </p:cNvPr>
          <p:cNvSpPr>
            <a:spLocks noGrp="1"/>
          </p:cNvSpPr>
          <p:nvPr>
            <p:ph type="title"/>
          </p:nvPr>
        </p:nvSpPr>
        <p:spPr/>
        <p:txBody>
          <a:bodyPr/>
          <a:lstStyle/>
          <a:p>
            <a:r>
              <a:rPr lang="en-US" altLang="zh-CN" dirty="0">
                <a:latin typeface="+mn-ea"/>
                <a:ea typeface="+mn-ea"/>
              </a:rPr>
              <a:t>Task2 </a:t>
            </a:r>
            <a:r>
              <a:rPr lang="en-US" altLang="zh-CN" dirty="0" err="1">
                <a:latin typeface="+mn-ea"/>
                <a:ea typeface="+mn-ea"/>
              </a:rPr>
              <a:t>Phong</a:t>
            </a:r>
            <a:r>
              <a:rPr lang="zh-CN" altLang="en-US" dirty="0">
                <a:latin typeface="+mn-ea"/>
                <a:ea typeface="+mn-ea"/>
              </a:rPr>
              <a:t>反射模型</a:t>
            </a:r>
            <a:endParaRPr lang="zh-CN" altLang="en-US" dirty="0"/>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B73AA74B-A1AD-4D28-98E8-22EDA952282D}"/>
                  </a:ext>
                </a:extLst>
              </p:cNvPr>
              <p:cNvSpPr>
                <a:spLocks noGrp="1"/>
              </p:cNvSpPr>
              <p:nvPr>
                <p:ph idx="1"/>
              </p:nvPr>
            </p:nvSpPr>
            <p:spPr/>
            <p:txBody>
              <a:bodyPr/>
              <a:lstStyle/>
              <a:p>
                <a:r>
                  <a:rPr lang="zh-CN" altLang="en-US" dirty="0"/>
                  <a:t>前面提到的模型公式：</a:t>
                </a:r>
                <a14:m>
                  <m:oMath xmlns:m="http://schemas.openxmlformats.org/officeDocument/2006/math">
                    <m:r>
                      <a:rPr lang="zh-CN" altLang="en-US" i="1" dirty="0" smtClean="0">
                        <a:latin typeface="Cambria Math" panose="02040503050406030204" pitchFamily="18" charset="0"/>
                      </a:rPr>
                      <m:t>𝐼</m:t>
                    </m:r>
                    <m:r>
                      <a:rPr lang="en-US" altLang="zh-CN" i="1" dirty="0" smtClean="0">
                        <a:latin typeface="Cambria Math" panose="02040503050406030204" pitchFamily="18" charset="0"/>
                      </a:rPr>
                      <m:t>=</m:t>
                    </m:r>
                    <m:f>
                      <m:fPr>
                        <m:ctrlPr>
                          <a:rPr lang="en-US" altLang="zh-CN" i="1" dirty="0" smtClean="0">
                            <a:latin typeface="Cambria Math" panose="02040503050406030204" pitchFamily="18" charset="0"/>
                          </a:rPr>
                        </m:ctrlPr>
                      </m:fPr>
                      <m:num>
                        <m:r>
                          <a:rPr lang="en-US" altLang="zh-CN" i="1" dirty="0" smtClean="0">
                            <a:latin typeface="Cambria Math" panose="02040503050406030204" pitchFamily="18" charset="0"/>
                          </a:rPr>
                          <m:t>1</m:t>
                        </m:r>
                      </m:num>
                      <m:den>
                        <m:r>
                          <a:rPr lang="zh-CN" altLang="en-US" i="1" dirty="0" smtClean="0">
                            <a:latin typeface="Cambria Math" panose="02040503050406030204" pitchFamily="18" charset="0"/>
                          </a:rPr>
                          <m:t>𝑎</m:t>
                        </m:r>
                        <m:r>
                          <a:rPr lang="en-US" altLang="zh-CN" i="1" dirty="0" smtClean="0">
                            <a:latin typeface="Cambria Math" panose="02040503050406030204" pitchFamily="18" charset="0"/>
                          </a:rPr>
                          <m:t>+</m:t>
                        </m:r>
                        <m:r>
                          <a:rPr lang="zh-CN" altLang="en-US" i="1" dirty="0" smtClean="0">
                            <a:latin typeface="Cambria Math" panose="02040503050406030204" pitchFamily="18" charset="0"/>
                          </a:rPr>
                          <m:t>𝑏𝑑</m:t>
                        </m:r>
                        <m:r>
                          <a:rPr lang="en-US" altLang="zh-CN" i="1" dirty="0" smtClean="0">
                            <a:latin typeface="Cambria Math" panose="02040503050406030204" pitchFamily="18" charset="0"/>
                          </a:rPr>
                          <m:t>+</m:t>
                        </m:r>
                        <m:r>
                          <a:rPr lang="zh-CN" altLang="en-US" i="1" dirty="0" smtClean="0">
                            <a:latin typeface="Cambria Math" panose="02040503050406030204" pitchFamily="18" charset="0"/>
                          </a:rPr>
                          <m:t>𝑐</m:t>
                        </m:r>
                        <m:sSup>
                          <m:sSupPr>
                            <m:ctrlPr>
                              <a:rPr lang="en-US" altLang="zh-CN" i="1" dirty="0" smtClean="0">
                                <a:latin typeface="Cambria Math" panose="02040503050406030204" pitchFamily="18" charset="0"/>
                              </a:rPr>
                            </m:ctrlPr>
                          </m:sSupPr>
                          <m:e>
                            <m:r>
                              <a:rPr lang="zh-CN" altLang="en-US" i="1" dirty="0" smtClean="0">
                                <a:latin typeface="Cambria Math" panose="02040503050406030204" pitchFamily="18" charset="0"/>
                              </a:rPr>
                              <m:t>𝑑</m:t>
                            </m:r>
                          </m:e>
                          <m:sup>
                            <m:r>
                              <a:rPr lang="en-US" altLang="zh-CN" i="1" dirty="0" smtClean="0">
                                <a:latin typeface="Cambria Math" panose="02040503050406030204" pitchFamily="18" charset="0"/>
                              </a:rPr>
                              <m:t>2</m:t>
                            </m:r>
                          </m:sup>
                        </m:sSup>
                      </m:den>
                    </m:f>
                    <m:d>
                      <m:dPr>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𝑘</m:t>
                            </m:r>
                          </m:e>
                          <m:sub>
                            <m:r>
                              <a:rPr lang="zh-CN" altLang="en-US" i="1" dirty="0" smtClean="0">
                                <a:latin typeface="Cambria Math" panose="02040503050406030204" pitchFamily="18" charset="0"/>
                              </a:rPr>
                              <m:t>𝑑</m:t>
                            </m:r>
                          </m:sub>
                        </m:sSub>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𝐿</m:t>
                            </m:r>
                          </m:e>
                          <m:sub>
                            <m:r>
                              <a:rPr lang="zh-CN" altLang="en-US" i="1" dirty="0" smtClean="0">
                                <a:latin typeface="Cambria Math" panose="02040503050406030204" pitchFamily="18" charset="0"/>
                              </a:rPr>
                              <m:t>𝑑</m:t>
                            </m:r>
                          </m:sub>
                        </m:sSub>
                        <m:func>
                          <m:funcPr>
                            <m:ctrlPr>
                              <a:rPr lang="en-US" altLang="zh-CN" i="1" dirty="0" smtClean="0">
                                <a:latin typeface="Cambria Math" panose="02040503050406030204" pitchFamily="18" charset="0"/>
                              </a:rPr>
                            </m:ctrlPr>
                          </m:funcPr>
                          <m:fName>
                            <m:r>
                              <m:rPr>
                                <m:sty m:val="p"/>
                              </m:rPr>
                              <a:rPr lang="en-US" altLang="zh-CN" i="0" dirty="0" smtClean="0">
                                <a:latin typeface="Cambria Math" panose="02040503050406030204" pitchFamily="18" charset="0"/>
                              </a:rPr>
                              <m:t>max</m:t>
                            </m:r>
                          </m:fName>
                          <m:e>
                            <m:d>
                              <m:dPr>
                                <m:ctrlPr>
                                  <a:rPr lang="en-US" altLang="zh-CN" i="1" dirty="0" smtClean="0">
                                    <a:latin typeface="Cambria Math" panose="02040503050406030204" pitchFamily="18" charset="0"/>
                                  </a:rPr>
                                </m:ctrlPr>
                              </m:dPr>
                              <m:e>
                                <m:r>
                                  <a:rPr lang="zh-CN" altLang="en-US" i="1" dirty="0" smtClean="0">
                                    <a:latin typeface="Cambria Math" panose="02040503050406030204" pitchFamily="18" charset="0"/>
                                  </a:rPr>
                                  <m:t>𝒍</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𝒏</m:t>
                                </m:r>
                                <m:r>
                                  <a:rPr lang="en-US" altLang="zh-CN" i="1" dirty="0" smtClean="0">
                                    <a:latin typeface="Cambria Math" panose="02040503050406030204" pitchFamily="18" charset="0"/>
                                  </a:rPr>
                                  <m:t>,0</m:t>
                                </m:r>
                              </m:e>
                            </m:d>
                          </m:e>
                        </m:func>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𝑘</m:t>
                            </m:r>
                          </m:e>
                          <m:sub>
                            <m:r>
                              <a:rPr lang="zh-CN" altLang="en-US" i="1" dirty="0" smtClean="0">
                                <a:latin typeface="Cambria Math" panose="02040503050406030204" pitchFamily="18" charset="0"/>
                              </a:rPr>
                              <m:t>𝑠</m:t>
                            </m:r>
                          </m:sub>
                        </m:sSub>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𝐿</m:t>
                            </m:r>
                          </m:e>
                          <m:sub>
                            <m:r>
                              <a:rPr lang="zh-CN" altLang="en-US" i="1" dirty="0" smtClean="0">
                                <a:latin typeface="Cambria Math" panose="02040503050406030204" pitchFamily="18" charset="0"/>
                              </a:rPr>
                              <m:t>𝑠</m:t>
                            </m:r>
                          </m:sub>
                        </m:sSub>
                        <m:sSup>
                          <m:sSupPr>
                            <m:ctrlPr>
                              <a:rPr lang="en-US" altLang="zh-CN" i="1" dirty="0" smtClean="0">
                                <a:latin typeface="Cambria Math" panose="02040503050406030204" pitchFamily="18" charset="0"/>
                              </a:rPr>
                            </m:ctrlPr>
                          </m:sSupPr>
                          <m:e>
                            <m:func>
                              <m:funcPr>
                                <m:ctrlPr>
                                  <a:rPr lang="en-US" altLang="zh-CN" i="1" dirty="0" smtClean="0">
                                    <a:latin typeface="Cambria Math" panose="02040503050406030204" pitchFamily="18" charset="0"/>
                                  </a:rPr>
                                </m:ctrlPr>
                              </m:funcPr>
                              <m:fName>
                                <m:r>
                                  <m:rPr>
                                    <m:sty m:val="p"/>
                                  </m:rPr>
                                  <a:rPr lang="en-US" altLang="zh-CN" i="0" dirty="0" smtClean="0">
                                    <a:latin typeface="Cambria Math" panose="02040503050406030204" pitchFamily="18" charset="0"/>
                                  </a:rPr>
                                  <m:t>max</m:t>
                                </m:r>
                              </m:fName>
                              <m:e>
                                <m:d>
                                  <m:dPr>
                                    <m:ctrlPr>
                                      <a:rPr lang="en-US" altLang="zh-CN" i="1" dirty="0" smtClean="0">
                                        <a:latin typeface="Cambria Math" panose="02040503050406030204" pitchFamily="18" charset="0"/>
                                      </a:rPr>
                                    </m:ctrlPr>
                                  </m:dPr>
                                  <m:e>
                                    <m:r>
                                      <a:rPr lang="zh-CN" altLang="en-US" i="1" dirty="0" smtClean="0">
                                        <a:latin typeface="Cambria Math" panose="02040503050406030204" pitchFamily="18" charset="0"/>
                                      </a:rPr>
                                      <m:t>𝒓</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𝒗</m:t>
                                    </m:r>
                                    <m:r>
                                      <a:rPr lang="en-US" altLang="zh-CN" i="1" dirty="0" smtClean="0">
                                        <a:latin typeface="Cambria Math" panose="02040503050406030204" pitchFamily="18" charset="0"/>
                                      </a:rPr>
                                      <m:t>, 0</m:t>
                                    </m:r>
                                  </m:e>
                                </m:d>
                              </m:e>
                            </m:func>
                          </m:e>
                          <m:sup>
                            <m:r>
                              <a:rPr lang="en-US" altLang="zh-CN" i="1" dirty="0" smtClean="0">
                                <a:latin typeface="Cambria Math" panose="02040503050406030204" pitchFamily="18" charset="0"/>
                              </a:rPr>
                              <m:t>𝛼</m:t>
                            </m:r>
                          </m:sup>
                        </m:sSup>
                      </m:e>
                    </m:d>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𝑘</m:t>
                        </m:r>
                      </m:e>
                      <m:sub>
                        <m:r>
                          <a:rPr lang="zh-CN" altLang="en-US" i="1" dirty="0" smtClean="0">
                            <a:latin typeface="Cambria Math" panose="02040503050406030204" pitchFamily="18" charset="0"/>
                          </a:rPr>
                          <m:t>𝑎</m:t>
                        </m:r>
                      </m:sub>
                    </m:sSub>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𝐿</m:t>
                        </m:r>
                      </m:e>
                      <m:sub>
                        <m:r>
                          <a:rPr lang="zh-CN" altLang="en-US" i="1" dirty="0" smtClean="0">
                            <a:latin typeface="Cambria Math" panose="02040503050406030204" pitchFamily="18" charset="0"/>
                          </a:rPr>
                          <m:t>𝑎</m:t>
                        </m:r>
                      </m:sub>
                    </m:sSub>
                  </m:oMath>
                </a14:m>
                <a:endParaRPr lang="en-US" altLang="zh-CN" dirty="0"/>
              </a:p>
              <a:p>
                <a:r>
                  <a:rPr lang="zh-CN" altLang="en-US" b="1" dirty="0"/>
                  <a:t>最终的</a:t>
                </a:r>
                <a14:m>
                  <m:oMath xmlns:m="http://schemas.openxmlformats.org/officeDocument/2006/math">
                    <m:r>
                      <a:rPr lang="en-US" altLang="zh-CN" b="1" i="1" smtClean="0">
                        <a:latin typeface="Cambria Math" panose="02040503050406030204" pitchFamily="18" charset="0"/>
                      </a:rPr>
                      <m:t>𝑰</m:t>
                    </m:r>
                  </m:oMath>
                </a14:m>
                <a:r>
                  <a:rPr lang="zh-CN" altLang="en-US" b="1" dirty="0"/>
                  <a:t>将会作为物体显示的颜色，</a:t>
                </a:r>
                <a:r>
                  <a:rPr lang="zh-CN" altLang="en-US" dirty="0"/>
                  <a:t>我们将其分为</a:t>
                </a:r>
                <a:r>
                  <a:rPr lang="en-US" altLang="zh-CN" dirty="0"/>
                  <a:t>3</a:t>
                </a:r>
                <a:r>
                  <a:rPr lang="zh-CN" altLang="en-US" dirty="0"/>
                  <a:t>个部分来计算</a:t>
                </a:r>
                <a:endParaRPr lang="en-US" altLang="zh-CN" dirty="0"/>
              </a:p>
              <a:p>
                <a:pPr marL="457200" indent="-457200">
                  <a:buFont typeface="+mj-lt"/>
                  <a:buAutoNum type="arabicPeriod"/>
                </a:pPr>
                <a:r>
                  <a:rPr lang="zh-CN" altLang="en-US" dirty="0"/>
                  <a:t>环境光反射</a:t>
                </a: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𝑎</m:t>
                        </m:r>
                      </m:sub>
                    </m:sSub>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𝑎</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𝑎</m:t>
                        </m:r>
                      </m:sub>
                    </m:sSub>
                  </m:oMath>
                </a14:m>
                <a:endParaRPr lang="en-US" altLang="zh-CN" dirty="0"/>
              </a:p>
              <a:p>
                <a:pPr marL="457200" indent="-457200">
                  <a:buFont typeface="+mj-lt"/>
                  <a:buAutoNum type="arabicPeriod"/>
                </a:pPr>
                <a:r>
                  <a:rPr lang="zh-CN" altLang="en-US" dirty="0"/>
                  <a:t>漫反射</a:t>
                </a: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𝑑</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zh-CN" altLang="en-US" i="1">
                            <a:latin typeface="Cambria Math" panose="02040503050406030204" pitchFamily="18" charset="0"/>
                          </a:rPr>
                          <m:t>𝑎</m:t>
                        </m:r>
                        <m:r>
                          <a:rPr lang="en-US" altLang="zh-CN" i="1">
                            <a:latin typeface="Cambria Math" panose="02040503050406030204" pitchFamily="18" charset="0"/>
                          </a:rPr>
                          <m:t>+</m:t>
                        </m:r>
                        <m:r>
                          <a:rPr lang="zh-CN" altLang="en-US" i="1">
                            <a:latin typeface="Cambria Math" panose="02040503050406030204" pitchFamily="18" charset="0"/>
                          </a:rPr>
                          <m:t>𝑏𝑑</m:t>
                        </m:r>
                        <m:r>
                          <a:rPr lang="en-US" altLang="zh-CN" i="1">
                            <a:latin typeface="Cambria Math" panose="02040503050406030204" pitchFamily="18" charset="0"/>
                          </a:rPr>
                          <m:t>+</m:t>
                        </m:r>
                        <m:r>
                          <a:rPr lang="zh-CN" altLang="en-US" i="1">
                            <a:latin typeface="Cambria Math" panose="02040503050406030204" pitchFamily="18" charset="0"/>
                          </a:rPr>
                          <m:t>𝑐</m:t>
                        </m:r>
                        <m:sSup>
                          <m:sSupPr>
                            <m:ctrlPr>
                              <a:rPr lang="en-US" altLang="zh-CN" i="1">
                                <a:latin typeface="Cambria Math" panose="02040503050406030204" pitchFamily="18" charset="0"/>
                              </a:rPr>
                            </m:ctrlPr>
                          </m:sSupPr>
                          <m:e>
                            <m:r>
                              <a:rPr lang="zh-CN" altLang="en-US" i="1">
                                <a:latin typeface="Cambria Math" panose="02040503050406030204" pitchFamily="18" charset="0"/>
                              </a:rPr>
                              <m:t>𝑑</m:t>
                            </m:r>
                          </m:e>
                          <m:sup>
                            <m:r>
                              <a:rPr lang="en-US" altLang="zh-CN" i="1">
                                <a:latin typeface="Cambria Math" panose="02040503050406030204" pitchFamily="18" charset="0"/>
                              </a:rPr>
                              <m:t>2</m:t>
                            </m:r>
                          </m:sup>
                        </m:sSup>
                      </m:den>
                    </m:f>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𝑘</m:t>
                            </m:r>
                          </m:e>
                          <m:sub>
                            <m:r>
                              <a:rPr lang="zh-CN" altLang="en-US" i="1">
                                <a:latin typeface="Cambria Math" panose="02040503050406030204" pitchFamily="18" charset="0"/>
                              </a:rPr>
                              <m:t>𝑑</m:t>
                            </m:r>
                          </m:sub>
                        </m:sSub>
                        <m:sSub>
                          <m:sSubPr>
                            <m:ctrlPr>
                              <a:rPr lang="en-US" altLang="zh-CN" i="1">
                                <a:latin typeface="Cambria Math" panose="02040503050406030204" pitchFamily="18" charset="0"/>
                              </a:rPr>
                            </m:ctrlPr>
                          </m:sSubPr>
                          <m:e>
                            <m:r>
                              <a:rPr lang="zh-CN" altLang="en-US" i="1">
                                <a:latin typeface="Cambria Math" panose="02040503050406030204" pitchFamily="18" charset="0"/>
                              </a:rPr>
                              <m:t>𝐿</m:t>
                            </m:r>
                          </m:e>
                          <m:sub>
                            <m:r>
                              <a:rPr lang="zh-CN" altLang="en-US" i="1">
                                <a:latin typeface="Cambria Math" panose="02040503050406030204" pitchFamily="18" charset="0"/>
                              </a:rPr>
                              <m:t>𝑑</m:t>
                            </m:r>
                          </m:sub>
                        </m:sSub>
                        <m:func>
                          <m:funcPr>
                            <m:ctrlPr>
                              <a:rPr lang="en-US" altLang="zh-CN" i="1">
                                <a:latin typeface="Cambria Math" panose="02040503050406030204" pitchFamily="18" charset="0"/>
                              </a:rPr>
                            </m:ctrlPr>
                          </m:funcPr>
                          <m:fName>
                            <m:r>
                              <a:rPr lang="en-US" altLang="zh-CN" b="0" i="1" smtClean="0">
                                <a:latin typeface="Cambria Math" panose="02040503050406030204" pitchFamily="18" charset="0"/>
                              </a:rPr>
                              <m:t>𝑚𝑎</m:t>
                            </m:r>
                            <m:r>
                              <a:rPr lang="en-US" altLang="zh-CN" i="1">
                                <a:latin typeface="Cambria Math" panose="02040503050406030204" pitchFamily="18" charset="0"/>
                              </a:rPr>
                              <m:t>𝑥</m:t>
                            </m:r>
                          </m:fName>
                          <m:e>
                            <m:d>
                              <m:dPr>
                                <m:ctrlPr>
                                  <a:rPr lang="en-US" altLang="zh-CN" i="1">
                                    <a:latin typeface="Cambria Math" panose="02040503050406030204" pitchFamily="18" charset="0"/>
                                  </a:rPr>
                                </m:ctrlPr>
                              </m:dPr>
                              <m:e>
                                <m:r>
                                  <a:rPr lang="zh-CN" altLang="en-US" b="1" i="1">
                                    <a:latin typeface="Cambria Math" panose="02040503050406030204" pitchFamily="18" charset="0"/>
                                  </a:rPr>
                                  <m:t>𝒍</m:t>
                                </m:r>
                                <m:r>
                                  <a:rPr lang="zh-CN" altLang="en-US" b="1" i="1">
                                    <a:latin typeface="Cambria Math" panose="02040503050406030204" pitchFamily="18" charset="0"/>
                                  </a:rPr>
                                  <m:t>∙</m:t>
                                </m:r>
                                <m:r>
                                  <a:rPr lang="zh-CN" altLang="en-US" b="1" i="1">
                                    <a:latin typeface="Cambria Math" panose="02040503050406030204" pitchFamily="18" charset="0"/>
                                  </a:rPr>
                                  <m:t>𝒏</m:t>
                                </m:r>
                                <m:r>
                                  <a:rPr lang="en-US" altLang="zh-CN" i="1">
                                    <a:latin typeface="Cambria Math" panose="02040503050406030204" pitchFamily="18" charset="0"/>
                                  </a:rPr>
                                  <m:t>,0</m:t>
                                </m:r>
                              </m:e>
                            </m:d>
                          </m:e>
                        </m:func>
                      </m:e>
                    </m:d>
                  </m:oMath>
                </a14:m>
                <a:endParaRPr lang="en-US" altLang="zh-CN" dirty="0"/>
              </a:p>
              <a:p>
                <a:pPr marL="457200" indent="-457200">
                  <a:buFont typeface="+mj-lt"/>
                  <a:buAutoNum type="arabicPeriod"/>
                </a:pPr>
                <a:r>
                  <a:rPr lang="zh-CN" altLang="en-US" dirty="0"/>
                  <a:t>镜面反射</a:t>
                </a:r>
                <a:r>
                  <a:rPr lang="en-US" altLang="zh-CN" b="0"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𝑠</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zh-CN" altLang="en-US" i="1">
                            <a:latin typeface="Cambria Math" panose="02040503050406030204" pitchFamily="18" charset="0"/>
                          </a:rPr>
                          <m:t>𝑎</m:t>
                        </m:r>
                        <m:r>
                          <a:rPr lang="en-US" altLang="zh-CN" i="1">
                            <a:latin typeface="Cambria Math" panose="02040503050406030204" pitchFamily="18" charset="0"/>
                          </a:rPr>
                          <m:t>+</m:t>
                        </m:r>
                        <m:r>
                          <a:rPr lang="zh-CN" altLang="en-US" i="1">
                            <a:latin typeface="Cambria Math" panose="02040503050406030204" pitchFamily="18" charset="0"/>
                          </a:rPr>
                          <m:t>𝑏𝑑</m:t>
                        </m:r>
                        <m:r>
                          <a:rPr lang="en-US" altLang="zh-CN" i="1">
                            <a:latin typeface="Cambria Math" panose="02040503050406030204" pitchFamily="18" charset="0"/>
                          </a:rPr>
                          <m:t>+</m:t>
                        </m:r>
                        <m:r>
                          <a:rPr lang="zh-CN" altLang="en-US" i="1">
                            <a:latin typeface="Cambria Math" panose="02040503050406030204" pitchFamily="18" charset="0"/>
                          </a:rPr>
                          <m:t>𝑐</m:t>
                        </m:r>
                        <m:sSup>
                          <m:sSupPr>
                            <m:ctrlPr>
                              <a:rPr lang="en-US" altLang="zh-CN" i="1">
                                <a:latin typeface="Cambria Math" panose="02040503050406030204" pitchFamily="18" charset="0"/>
                              </a:rPr>
                            </m:ctrlPr>
                          </m:sSupPr>
                          <m:e>
                            <m:r>
                              <a:rPr lang="zh-CN" altLang="en-US" i="1">
                                <a:latin typeface="Cambria Math" panose="02040503050406030204" pitchFamily="18" charset="0"/>
                              </a:rPr>
                              <m:t>𝑑</m:t>
                            </m:r>
                          </m:e>
                          <m:sup>
                            <m:r>
                              <a:rPr lang="en-US" altLang="zh-CN" i="1">
                                <a:latin typeface="Cambria Math" panose="02040503050406030204" pitchFamily="18" charset="0"/>
                              </a:rPr>
                              <m:t>2</m:t>
                            </m:r>
                          </m:sup>
                        </m:sSup>
                      </m:den>
                    </m:f>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𝑘</m:t>
                            </m:r>
                          </m:e>
                          <m:sub>
                            <m:r>
                              <a:rPr lang="zh-CN" altLang="en-US" i="1">
                                <a:latin typeface="Cambria Math" panose="02040503050406030204" pitchFamily="18" charset="0"/>
                              </a:rPr>
                              <m:t>𝑠</m:t>
                            </m:r>
                          </m:sub>
                        </m:sSub>
                        <m:sSub>
                          <m:sSubPr>
                            <m:ctrlPr>
                              <a:rPr lang="en-US" altLang="zh-CN" i="1">
                                <a:latin typeface="Cambria Math" panose="02040503050406030204" pitchFamily="18" charset="0"/>
                              </a:rPr>
                            </m:ctrlPr>
                          </m:sSubPr>
                          <m:e>
                            <m:r>
                              <a:rPr lang="zh-CN" altLang="en-US" i="1">
                                <a:latin typeface="Cambria Math" panose="02040503050406030204" pitchFamily="18" charset="0"/>
                              </a:rPr>
                              <m:t>𝐿</m:t>
                            </m:r>
                          </m:e>
                          <m:sub>
                            <m:r>
                              <a:rPr lang="zh-CN" altLang="en-US" i="1">
                                <a:latin typeface="Cambria Math" panose="02040503050406030204" pitchFamily="18" charset="0"/>
                              </a:rPr>
                              <m:t>𝑠</m:t>
                            </m:r>
                          </m:sub>
                        </m:sSub>
                        <m:sSup>
                          <m:sSupPr>
                            <m:ctrlPr>
                              <a:rPr lang="en-US" altLang="zh-CN" i="1">
                                <a:latin typeface="Cambria Math" panose="02040503050406030204" pitchFamily="18" charset="0"/>
                              </a:rPr>
                            </m:ctrlPr>
                          </m:sSupPr>
                          <m:e>
                            <m:func>
                              <m:funcPr>
                                <m:ctrlPr>
                                  <a:rPr lang="en-US" altLang="zh-CN" i="1">
                                    <a:latin typeface="Cambria Math" panose="02040503050406030204" pitchFamily="18" charset="0"/>
                                  </a:rPr>
                                </m:ctrlPr>
                              </m:funcPr>
                              <m:fName>
                                <m:r>
                                  <a:rPr lang="en-US" altLang="zh-CN" b="0" i="1" smtClean="0">
                                    <a:latin typeface="Cambria Math" panose="02040503050406030204" pitchFamily="18" charset="0"/>
                                  </a:rPr>
                                  <m:t>𝑚𝑎</m:t>
                                </m:r>
                                <m:r>
                                  <a:rPr lang="en-US" altLang="zh-CN" i="1">
                                    <a:latin typeface="Cambria Math" panose="02040503050406030204" pitchFamily="18" charset="0"/>
                                  </a:rPr>
                                  <m:t>𝑥</m:t>
                                </m:r>
                              </m:fName>
                              <m:e>
                                <m:d>
                                  <m:dPr>
                                    <m:ctrlPr>
                                      <a:rPr lang="en-US" altLang="zh-CN" i="1">
                                        <a:latin typeface="Cambria Math" panose="02040503050406030204" pitchFamily="18" charset="0"/>
                                      </a:rPr>
                                    </m:ctrlPr>
                                  </m:dPr>
                                  <m:e>
                                    <m:r>
                                      <a:rPr lang="zh-CN" altLang="en-US" b="1" i="1">
                                        <a:latin typeface="Cambria Math" panose="02040503050406030204" pitchFamily="18" charset="0"/>
                                      </a:rPr>
                                      <m:t>𝒓</m:t>
                                    </m:r>
                                    <m:r>
                                      <a:rPr lang="zh-CN" altLang="en-US" b="1" i="1">
                                        <a:latin typeface="Cambria Math" panose="02040503050406030204" pitchFamily="18" charset="0"/>
                                      </a:rPr>
                                      <m:t>∙</m:t>
                                    </m:r>
                                    <m:r>
                                      <a:rPr lang="zh-CN" altLang="en-US" b="1" i="1">
                                        <a:latin typeface="Cambria Math" panose="02040503050406030204" pitchFamily="18" charset="0"/>
                                      </a:rPr>
                                      <m:t>𝒗</m:t>
                                    </m:r>
                                    <m:r>
                                      <a:rPr lang="en-US" altLang="zh-CN" i="1">
                                        <a:latin typeface="Cambria Math" panose="02040503050406030204" pitchFamily="18" charset="0"/>
                                      </a:rPr>
                                      <m:t>, 0</m:t>
                                    </m:r>
                                  </m:e>
                                </m:d>
                              </m:e>
                            </m:func>
                          </m:e>
                          <m:sup>
                            <m:r>
                              <a:rPr lang="zh-CN" altLang="en-US" i="1">
                                <a:latin typeface="Cambria Math" panose="02040503050406030204" pitchFamily="18" charset="0"/>
                              </a:rPr>
                              <m:t>𝛼</m:t>
                            </m:r>
                          </m:sup>
                        </m:sSup>
                      </m:e>
                    </m:d>
                  </m:oMath>
                </a14:m>
                <a:endParaRPr lang="en-US" altLang="zh-CN" dirty="0"/>
              </a:p>
              <a:p>
                <a:r>
                  <a:rPr lang="zh-CN" altLang="en-US" dirty="0"/>
                  <a:t>其中</a:t>
                </a:r>
                <a14:m>
                  <m:oMath xmlns:m="http://schemas.openxmlformats.org/officeDocument/2006/math">
                    <m:f>
                      <m:fPr>
                        <m:ctrlPr>
                          <a:rPr lang="en-US" altLang="zh-CN" i="1" smtClean="0">
                            <a:latin typeface="Cambria Math" panose="02040503050406030204" pitchFamily="18" charset="0"/>
                          </a:rPr>
                        </m:ctrlPr>
                      </m:fPr>
                      <m:num>
                        <m:r>
                          <a:rPr lang="en-US" altLang="zh-CN" i="1">
                            <a:latin typeface="Cambria Math" panose="02040503050406030204" pitchFamily="18" charset="0"/>
                          </a:rPr>
                          <m:t>1</m:t>
                        </m:r>
                      </m:num>
                      <m:den>
                        <m:r>
                          <a:rPr lang="zh-CN" altLang="en-US" i="1">
                            <a:latin typeface="Cambria Math" panose="02040503050406030204" pitchFamily="18" charset="0"/>
                          </a:rPr>
                          <m:t>𝑎</m:t>
                        </m:r>
                        <m:r>
                          <a:rPr lang="en-US" altLang="zh-CN" i="1">
                            <a:latin typeface="Cambria Math" panose="02040503050406030204" pitchFamily="18" charset="0"/>
                          </a:rPr>
                          <m:t>+</m:t>
                        </m:r>
                        <m:r>
                          <a:rPr lang="zh-CN" altLang="en-US" i="1">
                            <a:latin typeface="Cambria Math" panose="02040503050406030204" pitchFamily="18" charset="0"/>
                          </a:rPr>
                          <m:t>𝑏𝑑</m:t>
                        </m:r>
                        <m:r>
                          <a:rPr lang="en-US" altLang="zh-CN" i="1">
                            <a:latin typeface="Cambria Math" panose="02040503050406030204" pitchFamily="18" charset="0"/>
                          </a:rPr>
                          <m:t>+</m:t>
                        </m:r>
                        <m:r>
                          <a:rPr lang="zh-CN" altLang="en-US" i="1">
                            <a:latin typeface="Cambria Math" panose="02040503050406030204" pitchFamily="18" charset="0"/>
                          </a:rPr>
                          <m:t>𝑐</m:t>
                        </m:r>
                        <m:sSup>
                          <m:sSupPr>
                            <m:ctrlPr>
                              <a:rPr lang="en-US" altLang="zh-CN" i="1">
                                <a:latin typeface="Cambria Math" panose="02040503050406030204" pitchFamily="18" charset="0"/>
                              </a:rPr>
                            </m:ctrlPr>
                          </m:sSupPr>
                          <m:e>
                            <m:r>
                              <a:rPr lang="zh-CN" altLang="en-US" i="1">
                                <a:latin typeface="Cambria Math" panose="02040503050406030204" pitchFamily="18" charset="0"/>
                              </a:rPr>
                              <m:t>𝑑</m:t>
                            </m:r>
                          </m:e>
                          <m:sup>
                            <m:r>
                              <a:rPr lang="en-US" altLang="zh-CN" i="1">
                                <a:latin typeface="Cambria Math" panose="02040503050406030204" pitchFamily="18" charset="0"/>
                              </a:rPr>
                              <m:t>2</m:t>
                            </m:r>
                          </m:sup>
                        </m:sSup>
                      </m:den>
                    </m:f>
                  </m:oMath>
                </a14:m>
                <a:r>
                  <a:rPr lang="zh-CN" altLang="en-US" dirty="0"/>
                  <a:t>为衰减系数，出于简单考虑，我们这里可以先假设这个系数</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zh-CN" altLang="en-US" i="1">
                            <a:latin typeface="Cambria Math" panose="02040503050406030204" pitchFamily="18" charset="0"/>
                          </a:rPr>
                          <m:t>𝑎</m:t>
                        </m:r>
                        <m:r>
                          <a:rPr lang="en-US" altLang="zh-CN" i="1">
                            <a:latin typeface="Cambria Math" panose="02040503050406030204" pitchFamily="18" charset="0"/>
                          </a:rPr>
                          <m:t>+</m:t>
                        </m:r>
                        <m:r>
                          <a:rPr lang="zh-CN" altLang="en-US" i="1">
                            <a:latin typeface="Cambria Math" panose="02040503050406030204" pitchFamily="18" charset="0"/>
                          </a:rPr>
                          <m:t>𝑏𝑑</m:t>
                        </m:r>
                        <m:r>
                          <a:rPr lang="en-US" altLang="zh-CN" i="1">
                            <a:latin typeface="Cambria Math" panose="02040503050406030204" pitchFamily="18" charset="0"/>
                          </a:rPr>
                          <m:t>+</m:t>
                        </m:r>
                        <m:r>
                          <a:rPr lang="zh-CN" altLang="en-US" i="1">
                            <a:latin typeface="Cambria Math" panose="02040503050406030204" pitchFamily="18" charset="0"/>
                          </a:rPr>
                          <m:t>𝑐</m:t>
                        </m:r>
                        <m:sSup>
                          <m:sSupPr>
                            <m:ctrlPr>
                              <a:rPr lang="en-US" altLang="zh-CN" i="1">
                                <a:latin typeface="Cambria Math" panose="02040503050406030204" pitchFamily="18" charset="0"/>
                              </a:rPr>
                            </m:ctrlPr>
                          </m:sSupPr>
                          <m:e>
                            <m:r>
                              <a:rPr lang="zh-CN" altLang="en-US" i="1">
                                <a:latin typeface="Cambria Math" panose="02040503050406030204" pitchFamily="18" charset="0"/>
                              </a:rPr>
                              <m:t>𝑑</m:t>
                            </m:r>
                          </m:e>
                          <m:sup>
                            <m:r>
                              <a:rPr lang="en-US" altLang="zh-CN" i="1">
                                <a:latin typeface="Cambria Math" panose="02040503050406030204" pitchFamily="18" charset="0"/>
                              </a:rPr>
                              <m:t>2</m:t>
                            </m:r>
                          </m:sup>
                        </m:sSup>
                      </m:den>
                    </m:f>
                    <m:r>
                      <a:rPr lang="en-US" altLang="zh-CN" i="1">
                        <a:latin typeface="Cambria Math" panose="02040503050406030204" pitchFamily="18" charset="0"/>
                      </a:rPr>
                      <m:t>=1</m:t>
                    </m:r>
                  </m:oMath>
                </a14:m>
                <a:endParaRPr lang="zh-CN" altLang="en-US" dirty="0"/>
              </a:p>
              <a:p>
                <a:pPr marL="457200" indent="-457200">
                  <a:buFont typeface="+mj-lt"/>
                  <a:buAutoNum type="arabicPeriod"/>
                </a:pPr>
                <a:endParaRPr lang="zh-CN" altLang="en-US" dirty="0"/>
              </a:p>
            </p:txBody>
          </p:sp>
        </mc:Choice>
        <mc:Fallback xmlns="">
          <p:sp>
            <p:nvSpPr>
              <p:cNvPr id="7" name="内容占位符 6">
                <a:extLst>
                  <a:ext uri="{FF2B5EF4-FFF2-40B4-BE49-F238E27FC236}">
                    <a16:creationId xmlns:a16="http://schemas.microsoft.com/office/drawing/2014/main" id="{B73AA74B-A1AD-4D28-98E8-22EDA952282D}"/>
                  </a:ext>
                </a:extLst>
              </p:cNvPr>
              <p:cNvSpPr>
                <a:spLocks noGrp="1" noRot="1" noChangeAspect="1" noMove="1" noResize="1" noEditPoints="1" noAdjustHandles="1" noChangeArrowheads="1" noChangeShapeType="1" noTextEdit="1"/>
              </p:cNvSpPr>
              <p:nvPr>
                <p:ph idx="1"/>
              </p:nvPr>
            </p:nvSpPr>
            <p:spPr>
              <a:blipFill>
                <a:blip r:embed="rId2"/>
                <a:stretch>
                  <a:fillRect l="-5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39793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8A04BE0-FE21-460D-8030-DDC4F53763E4}"/>
              </a:ext>
            </a:extLst>
          </p:cNvPr>
          <p:cNvSpPr>
            <a:spLocks noGrp="1"/>
          </p:cNvSpPr>
          <p:nvPr>
            <p:ph idx="1"/>
          </p:nvPr>
        </p:nvSpPr>
        <p:spPr/>
        <p:txBody>
          <a:bodyPr/>
          <a:lstStyle/>
          <a:p>
            <a:r>
              <a:rPr lang="en-US" altLang="zh-CN" dirty="0" err="1">
                <a:latin typeface="+mn-ea"/>
                <a:ea typeface="+mn-ea"/>
              </a:rPr>
              <a:t>Phong</a:t>
            </a:r>
            <a:r>
              <a:rPr lang="zh-CN" altLang="en-US" dirty="0">
                <a:latin typeface="+mn-ea"/>
                <a:ea typeface="+mn-ea"/>
              </a:rPr>
              <a:t>反射模型的实现</a:t>
            </a:r>
            <a:endParaRPr lang="en-US" altLang="zh-CN" dirty="0"/>
          </a:p>
          <a:p>
            <a:r>
              <a:rPr lang="zh-CN" altLang="en-US" dirty="0"/>
              <a:t>着色器中使用结构体</a:t>
            </a:r>
          </a:p>
        </p:txBody>
      </p:sp>
      <p:sp>
        <p:nvSpPr>
          <p:cNvPr id="3" name="标题 2">
            <a:extLst>
              <a:ext uri="{FF2B5EF4-FFF2-40B4-BE49-F238E27FC236}">
                <a16:creationId xmlns:a16="http://schemas.microsoft.com/office/drawing/2014/main" id="{BEE47F48-7B6D-4989-82B4-C32E20EDB53E}"/>
              </a:ext>
            </a:extLst>
          </p:cNvPr>
          <p:cNvSpPr>
            <a:spLocks noGrp="1"/>
          </p:cNvSpPr>
          <p:nvPr>
            <p:ph type="title"/>
          </p:nvPr>
        </p:nvSpPr>
        <p:spPr/>
        <p:txBody>
          <a:bodyPr/>
          <a:lstStyle/>
          <a:p>
            <a:r>
              <a:rPr lang="zh-CN" altLang="en-US" dirty="0"/>
              <a:t>实验</a:t>
            </a:r>
            <a:r>
              <a:rPr lang="en-US" altLang="zh-CN" dirty="0"/>
              <a:t>3.3</a:t>
            </a:r>
            <a:r>
              <a:rPr lang="zh-CN" altLang="en-US" dirty="0"/>
              <a:t>回顾</a:t>
            </a:r>
          </a:p>
        </p:txBody>
      </p:sp>
      <p:pic>
        <p:nvPicPr>
          <p:cNvPr id="9" name="图片 8">
            <a:extLst>
              <a:ext uri="{FF2B5EF4-FFF2-40B4-BE49-F238E27FC236}">
                <a16:creationId xmlns:a16="http://schemas.microsoft.com/office/drawing/2014/main" id="{996A624B-41E7-4F0C-B399-D72CFFCF2C4E}"/>
              </a:ext>
            </a:extLst>
          </p:cNvPr>
          <p:cNvPicPr>
            <a:picLocks noChangeAspect="1"/>
          </p:cNvPicPr>
          <p:nvPr/>
        </p:nvPicPr>
        <p:blipFill rotWithShape="1">
          <a:blip r:embed="rId2">
            <a:extLst>
              <a:ext uri="{28A0092B-C50C-407E-A947-70E740481C1C}">
                <a14:useLocalDpi xmlns:a14="http://schemas.microsoft.com/office/drawing/2010/main" val="0"/>
              </a:ext>
            </a:extLst>
          </a:blip>
          <a:srcRect l="44769"/>
          <a:stretch/>
        </p:blipFill>
        <p:spPr>
          <a:xfrm>
            <a:off x="4448458" y="2882246"/>
            <a:ext cx="3295084" cy="3429000"/>
          </a:xfrm>
          <a:prstGeom prst="rect">
            <a:avLst/>
          </a:prstGeom>
        </p:spPr>
      </p:pic>
    </p:spTree>
    <p:extLst>
      <p:ext uri="{BB962C8B-B14F-4D97-AF65-F5344CB8AC3E}">
        <p14:creationId xmlns:p14="http://schemas.microsoft.com/office/powerpoint/2010/main" val="14593623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91216-919C-4C14-A1C4-EED5CD64B273}"/>
              </a:ext>
            </a:extLst>
          </p:cNvPr>
          <p:cNvSpPr>
            <a:spLocks noGrp="1"/>
          </p:cNvSpPr>
          <p:nvPr>
            <p:ph type="title"/>
          </p:nvPr>
        </p:nvSpPr>
        <p:spPr/>
        <p:txBody>
          <a:bodyPr/>
          <a:lstStyle/>
          <a:p>
            <a:r>
              <a:rPr lang="en-US" altLang="zh-CN" dirty="0">
                <a:latin typeface="+mn-ea"/>
                <a:ea typeface="+mn-ea"/>
              </a:rPr>
              <a:t>Task2 </a:t>
            </a:r>
            <a:r>
              <a:rPr lang="en-US" altLang="zh-CN" dirty="0" err="1">
                <a:latin typeface="+mn-ea"/>
                <a:ea typeface="+mn-ea"/>
              </a:rPr>
              <a:t>Phong</a:t>
            </a:r>
            <a:r>
              <a:rPr lang="zh-CN" altLang="en-US" dirty="0">
                <a:latin typeface="+mn-ea"/>
                <a:ea typeface="+mn-ea"/>
              </a:rPr>
              <a:t>反射模型</a:t>
            </a:r>
            <a:endParaRPr lang="zh-CN" altLang="en-US" dirty="0"/>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B73AA74B-A1AD-4D28-98E8-22EDA952282D}"/>
                  </a:ext>
                </a:extLst>
              </p:cNvPr>
              <p:cNvSpPr>
                <a:spLocks noGrp="1"/>
              </p:cNvSpPr>
              <p:nvPr>
                <p:ph idx="1"/>
              </p:nvPr>
            </p:nvSpPr>
            <p:spPr>
              <a:xfrm>
                <a:off x="838201" y="1473622"/>
                <a:ext cx="4996991" cy="4955458"/>
              </a:xfrm>
              <a:ln w="19050">
                <a:solidFill>
                  <a:schemeClr val="tx1"/>
                </a:solidFill>
              </a:ln>
            </p:spPr>
            <p:txBody>
              <a:bodyPr/>
              <a:lstStyle/>
              <a:p>
                <a:r>
                  <a:rPr lang="zh-CN" altLang="en-US" dirty="0"/>
                  <a:t>环境光反射</a:t>
                </a:r>
                <a:endParaRPr lang="en-US" altLang="zh-CN" dirty="0"/>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𝑎</m:t>
                          </m:r>
                        </m:sub>
                      </m:sSub>
                      <m:r>
                        <a:rPr lang="en-US" altLang="zh-CN" i="1">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𝑘</m:t>
                          </m:r>
                        </m:e>
                        <m:sub>
                          <m:r>
                            <a:rPr lang="en-US" altLang="zh-CN" b="0" i="1" smtClean="0">
                              <a:latin typeface="Cambria Math" panose="02040503050406030204" pitchFamily="18" charset="0"/>
                            </a:rPr>
                            <m:t>𝑎</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𝑎</m:t>
                          </m:r>
                        </m:sub>
                      </m:sSub>
                    </m:oMath>
                  </m:oMathPara>
                </a14:m>
                <a:endParaRPr lang="en-US" altLang="zh-CN" dirty="0"/>
              </a:p>
              <a:p>
                <a:r>
                  <a:rPr lang="zh-CN" altLang="en-US" dirty="0"/>
                  <a:t>漫反射</a:t>
                </a:r>
                <a:r>
                  <a:rPr lang="en-US" altLang="zh-CN" b="0" dirty="0"/>
                  <a:t> </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𝑑</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zh-CN" altLang="en-US" i="1">
                              <a:latin typeface="Cambria Math" panose="02040503050406030204" pitchFamily="18" charset="0"/>
                            </a:rPr>
                            <m:t>𝑎</m:t>
                          </m:r>
                          <m:r>
                            <a:rPr lang="en-US" altLang="zh-CN" i="1">
                              <a:latin typeface="Cambria Math" panose="02040503050406030204" pitchFamily="18" charset="0"/>
                            </a:rPr>
                            <m:t>+</m:t>
                          </m:r>
                          <m:r>
                            <a:rPr lang="zh-CN" altLang="en-US" i="1">
                              <a:latin typeface="Cambria Math" panose="02040503050406030204" pitchFamily="18" charset="0"/>
                            </a:rPr>
                            <m:t>𝑏𝑑</m:t>
                          </m:r>
                          <m:r>
                            <a:rPr lang="en-US" altLang="zh-CN" i="1">
                              <a:latin typeface="Cambria Math" panose="02040503050406030204" pitchFamily="18" charset="0"/>
                            </a:rPr>
                            <m:t>+</m:t>
                          </m:r>
                          <m:r>
                            <a:rPr lang="zh-CN" altLang="en-US" i="1">
                              <a:latin typeface="Cambria Math" panose="02040503050406030204" pitchFamily="18" charset="0"/>
                            </a:rPr>
                            <m:t>𝑐</m:t>
                          </m:r>
                          <m:sSup>
                            <m:sSupPr>
                              <m:ctrlPr>
                                <a:rPr lang="en-US" altLang="zh-CN" i="1">
                                  <a:latin typeface="Cambria Math" panose="02040503050406030204" pitchFamily="18" charset="0"/>
                                </a:rPr>
                              </m:ctrlPr>
                            </m:sSupPr>
                            <m:e>
                              <m:r>
                                <a:rPr lang="zh-CN" altLang="en-US" i="1">
                                  <a:latin typeface="Cambria Math" panose="02040503050406030204" pitchFamily="18" charset="0"/>
                                </a:rPr>
                                <m:t>𝑑</m:t>
                              </m:r>
                            </m:e>
                            <m:sup>
                              <m:r>
                                <a:rPr lang="en-US" altLang="zh-CN" i="1">
                                  <a:latin typeface="Cambria Math" panose="02040503050406030204" pitchFamily="18" charset="0"/>
                                </a:rPr>
                                <m:t>2</m:t>
                              </m:r>
                            </m:sup>
                          </m:sSup>
                        </m:den>
                      </m:f>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𝑘</m:t>
                              </m:r>
                            </m:e>
                            <m:sub>
                              <m:r>
                                <a:rPr lang="zh-CN" altLang="en-US" i="1">
                                  <a:latin typeface="Cambria Math" panose="02040503050406030204" pitchFamily="18" charset="0"/>
                                </a:rPr>
                                <m:t>𝑑</m:t>
                              </m:r>
                            </m:sub>
                          </m:sSub>
                          <m:sSub>
                            <m:sSubPr>
                              <m:ctrlPr>
                                <a:rPr lang="en-US" altLang="zh-CN" i="1">
                                  <a:latin typeface="Cambria Math" panose="02040503050406030204" pitchFamily="18" charset="0"/>
                                </a:rPr>
                              </m:ctrlPr>
                            </m:sSubPr>
                            <m:e>
                              <m:r>
                                <a:rPr lang="zh-CN" altLang="en-US" i="1">
                                  <a:latin typeface="Cambria Math" panose="02040503050406030204" pitchFamily="18" charset="0"/>
                                </a:rPr>
                                <m:t>𝐿</m:t>
                              </m:r>
                            </m:e>
                            <m:sub>
                              <m:r>
                                <a:rPr lang="zh-CN" altLang="en-US" i="1">
                                  <a:latin typeface="Cambria Math" panose="02040503050406030204" pitchFamily="18" charset="0"/>
                                </a:rPr>
                                <m:t>𝑑</m:t>
                              </m:r>
                            </m:sub>
                          </m:sSub>
                          <m:func>
                            <m:funcPr>
                              <m:ctrlPr>
                                <a:rPr lang="en-US" altLang="zh-CN" i="1">
                                  <a:latin typeface="Cambria Math" panose="02040503050406030204" pitchFamily="18" charset="0"/>
                                </a:rPr>
                              </m:ctrlPr>
                            </m:funcPr>
                            <m:fName>
                              <m:r>
                                <a:rPr lang="en-US" altLang="zh-CN" b="0" i="1" smtClean="0">
                                  <a:latin typeface="Cambria Math" panose="02040503050406030204" pitchFamily="18" charset="0"/>
                                </a:rPr>
                                <m:t>𝑚𝑎</m:t>
                              </m:r>
                              <m:r>
                                <a:rPr lang="en-US" altLang="zh-CN" i="1">
                                  <a:latin typeface="Cambria Math" panose="02040503050406030204" pitchFamily="18" charset="0"/>
                                </a:rPr>
                                <m:t>𝑥</m:t>
                              </m:r>
                            </m:fName>
                            <m:e>
                              <m:d>
                                <m:dPr>
                                  <m:ctrlPr>
                                    <a:rPr lang="en-US" altLang="zh-CN" i="1">
                                      <a:latin typeface="Cambria Math" panose="02040503050406030204" pitchFamily="18" charset="0"/>
                                    </a:rPr>
                                  </m:ctrlPr>
                                </m:dPr>
                                <m:e>
                                  <m:r>
                                    <a:rPr lang="zh-CN" altLang="en-US" b="1" i="1">
                                      <a:latin typeface="Cambria Math" panose="02040503050406030204" pitchFamily="18" charset="0"/>
                                    </a:rPr>
                                    <m:t>𝒍</m:t>
                                  </m:r>
                                  <m:r>
                                    <a:rPr lang="zh-CN" altLang="en-US" b="1" i="1">
                                      <a:latin typeface="Cambria Math" panose="02040503050406030204" pitchFamily="18" charset="0"/>
                                    </a:rPr>
                                    <m:t>∙</m:t>
                                  </m:r>
                                  <m:r>
                                    <a:rPr lang="zh-CN" altLang="en-US" b="1" i="1">
                                      <a:latin typeface="Cambria Math" panose="02040503050406030204" pitchFamily="18" charset="0"/>
                                    </a:rPr>
                                    <m:t>𝒏</m:t>
                                  </m:r>
                                  <m:r>
                                    <a:rPr lang="en-US" altLang="zh-CN" i="1">
                                      <a:latin typeface="Cambria Math" panose="02040503050406030204" pitchFamily="18" charset="0"/>
                                    </a:rPr>
                                    <m:t>,0</m:t>
                                  </m:r>
                                </m:e>
                              </m:d>
                            </m:e>
                          </m:func>
                        </m:e>
                      </m:d>
                    </m:oMath>
                  </m:oMathPara>
                </a14:m>
                <a:endParaRPr lang="en-US" altLang="zh-CN" dirty="0"/>
              </a:p>
              <a:p>
                <a:r>
                  <a:rPr lang="zh-CN" altLang="en-US" dirty="0"/>
                  <a:t>镜面反射</a:t>
                </a:r>
                <a:r>
                  <a:rPr lang="en-US" altLang="zh-CN" b="0" dirty="0"/>
                  <a:t> </a:t>
                </a:r>
              </a:p>
              <a:p>
                <a:pPr marL="0" indent="0">
                  <a:buNone/>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𝑠</m:t>
                          </m:r>
                        </m:sub>
                      </m:sSub>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zh-CN" altLang="en-US" i="1">
                              <a:latin typeface="Cambria Math" panose="02040503050406030204" pitchFamily="18" charset="0"/>
                            </a:rPr>
                            <m:t>𝑎</m:t>
                          </m:r>
                          <m:r>
                            <a:rPr lang="en-US" altLang="zh-CN" i="1">
                              <a:latin typeface="Cambria Math" panose="02040503050406030204" pitchFamily="18" charset="0"/>
                            </a:rPr>
                            <m:t>+</m:t>
                          </m:r>
                          <m:r>
                            <a:rPr lang="zh-CN" altLang="en-US" i="1">
                              <a:latin typeface="Cambria Math" panose="02040503050406030204" pitchFamily="18" charset="0"/>
                            </a:rPr>
                            <m:t>𝑏𝑑</m:t>
                          </m:r>
                          <m:r>
                            <a:rPr lang="en-US" altLang="zh-CN" i="1">
                              <a:latin typeface="Cambria Math" panose="02040503050406030204" pitchFamily="18" charset="0"/>
                            </a:rPr>
                            <m:t>+</m:t>
                          </m:r>
                          <m:r>
                            <a:rPr lang="zh-CN" altLang="en-US" i="1">
                              <a:latin typeface="Cambria Math" panose="02040503050406030204" pitchFamily="18" charset="0"/>
                            </a:rPr>
                            <m:t>𝑐</m:t>
                          </m:r>
                          <m:sSup>
                            <m:sSupPr>
                              <m:ctrlPr>
                                <a:rPr lang="en-US" altLang="zh-CN" i="1">
                                  <a:latin typeface="Cambria Math" panose="02040503050406030204" pitchFamily="18" charset="0"/>
                                </a:rPr>
                              </m:ctrlPr>
                            </m:sSupPr>
                            <m:e>
                              <m:r>
                                <a:rPr lang="zh-CN" altLang="en-US" i="1">
                                  <a:latin typeface="Cambria Math" panose="02040503050406030204" pitchFamily="18" charset="0"/>
                                </a:rPr>
                                <m:t>𝑑</m:t>
                              </m:r>
                            </m:e>
                            <m:sup>
                              <m:r>
                                <a:rPr lang="en-US" altLang="zh-CN" i="1">
                                  <a:latin typeface="Cambria Math" panose="02040503050406030204" pitchFamily="18" charset="0"/>
                                </a:rPr>
                                <m:t>2</m:t>
                              </m:r>
                            </m:sup>
                          </m:sSup>
                        </m:den>
                      </m:f>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zh-CN" altLang="en-US" i="1">
                                  <a:latin typeface="Cambria Math" panose="02040503050406030204" pitchFamily="18" charset="0"/>
                                </a:rPr>
                                <m:t>𝑘</m:t>
                              </m:r>
                            </m:e>
                            <m:sub>
                              <m:r>
                                <a:rPr lang="zh-CN" altLang="en-US" i="1">
                                  <a:latin typeface="Cambria Math" panose="02040503050406030204" pitchFamily="18" charset="0"/>
                                </a:rPr>
                                <m:t>𝑠</m:t>
                              </m:r>
                            </m:sub>
                          </m:sSub>
                          <m:sSub>
                            <m:sSubPr>
                              <m:ctrlPr>
                                <a:rPr lang="en-US" altLang="zh-CN" i="1">
                                  <a:latin typeface="Cambria Math" panose="02040503050406030204" pitchFamily="18" charset="0"/>
                                </a:rPr>
                              </m:ctrlPr>
                            </m:sSubPr>
                            <m:e>
                              <m:r>
                                <a:rPr lang="zh-CN" altLang="en-US" i="1">
                                  <a:latin typeface="Cambria Math" panose="02040503050406030204" pitchFamily="18" charset="0"/>
                                </a:rPr>
                                <m:t>𝐿</m:t>
                              </m:r>
                            </m:e>
                            <m:sub>
                              <m:r>
                                <a:rPr lang="zh-CN" altLang="en-US" i="1">
                                  <a:latin typeface="Cambria Math" panose="02040503050406030204" pitchFamily="18" charset="0"/>
                                </a:rPr>
                                <m:t>𝑠</m:t>
                              </m:r>
                            </m:sub>
                          </m:sSub>
                          <m:sSup>
                            <m:sSupPr>
                              <m:ctrlPr>
                                <a:rPr lang="en-US" altLang="zh-CN" i="1">
                                  <a:latin typeface="Cambria Math" panose="02040503050406030204" pitchFamily="18" charset="0"/>
                                </a:rPr>
                              </m:ctrlPr>
                            </m:sSupPr>
                            <m:e>
                              <m:func>
                                <m:funcPr>
                                  <m:ctrlPr>
                                    <a:rPr lang="en-US" altLang="zh-CN" i="1">
                                      <a:latin typeface="Cambria Math" panose="02040503050406030204" pitchFamily="18" charset="0"/>
                                    </a:rPr>
                                  </m:ctrlPr>
                                </m:funcPr>
                                <m:fName>
                                  <m:r>
                                    <a:rPr lang="en-US" altLang="zh-CN" b="0" i="1" smtClean="0">
                                      <a:latin typeface="Cambria Math" panose="02040503050406030204" pitchFamily="18" charset="0"/>
                                    </a:rPr>
                                    <m:t>𝑚𝑎</m:t>
                                  </m:r>
                                  <m:r>
                                    <a:rPr lang="en-US" altLang="zh-CN" i="1">
                                      <a:latin typeface="Cambria Math" panose="02040503050406030204" pitchFamily="18" charset="0"/>
                                    </a:rPr>
                                    <m:t>𝑥</m:t>
                                  </m:r>
                                </m:fName>
                                <m:e>
                                  <m:d>
                                    <m:dPr>
                                      <m:ctrlPr>
                                        <a:rPr lang="en-US" altLang="zh-CN" i="1">
                                          <a:latin typeface="Cambria Math" panose="02040503050406030204" pitchFamily="18" charset="0"/>
                                        </a:rPr>
                                      </m:ctrlPr>
                                    </m:dPr>
                                    <m:e>
                                      <m:r>
                                        <a:rPr lang="zh-CN" altLang="en-US" b="1" i="1">
                                          <a:latin typeface="Cambria Math" panose="02040503050406030204" pitchFamily="18" charset="0"/>
                                        </a:rPr>
                                        <m:t>𝒓</m:t>
                                      </m:r>
                                      <m:r>
                                        <a:rPr lang="zh-CN" altLang="en-US" b="1" i="1">
                                          <a:latin typeface="Cambria Math" panose="02040503050406030204" pitchFamily="18" charset="0"/>
                                        </a:rPr>
                                        <m:t>∙</m:t>
                                      </m:r>
                                      <m:r>
                                        <a:rPr lang="zh-CN" altLang="en-US" b="1" i="1">
                                          <a:latin typeface="Cambria Math" panose="02040503050406030204" pitchFamily="18" charset="0"/>
                                        </a:rPr>
                                        <m:t>𝒗</m:t>
                                      </m:r>
                                      <m:r>
                                        <a:rPr lang="en-US" altLang="zh-CN" i="1">
                                          <a:latin typeface="Cambria Math" panose="02040503050406030204" pitchFamily="18" charset="0"/>
                                        </a:rPr>
                                        <m:t>, 0</m:t>
                                      </m:r>
                                    </m:e>
                                  </m:d>
                                </m:e>
                              </m:func>
                            </m:e>
                            <m:sup>
                              <m:r>
                                <a:rPr lang="zh-CN" altLang="en-US" i="1">
                                  <a:latin typeface="Cambria Math" panose="02040503050406030204" pitchFamily="18" charset="0"/>
                                </a:rPr>
                                <m:t>𝛼</m:t>
                              </m:r>
                            </m:sup>
                          </m:sSup>
                        </m:e>
                      </m:d>
                    </m:oMath>
                  </m:oMathPara>
                </a14:m>
                <a:endParaRPr lang="en-US" altLang="zh-CN" dirty="0"/>
              </a:p>
              <a:p>
                <a:pPr marL="0" indent="0">
                  <a:buNone/>
                </a:pPr>
                <a:r>
                  <a:rPr lang="zh-CN" altLang="en-US" dirty="0"/>
                  <a:t>（这里先假设系数</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zh-CN" altLang="en-US" i="1">
                            <a:latin typeface="Cambria Math" panose="02040503050406030204" pitchFamily="18" charset="0"/>
                          </a:rPr>
                          <m:t>𝑎</m:t>
                        </m:r>
                        <m:r>
                          <a:rPr lang="en-US" altLang="zh-CN" i="1">
                            <a:latin typeface="Cambria Math" panose="02040503050406030204" pitchFamily="18" charset="0"/>
                          </a:rPr>
                          <m:t>+</m:t>
                        </m:r>
                        <m:r>
                          <a:rPr lang="zh-CN" altLang="en-US" i="1">
                            <a:latin typeface="Cambria Math" panose="02040503050406030204" pitchFamily="18" charset="0"/>
                          </a:rPr>
                          <m:t>𝑏𝑑</m:t>
                        </m:r>
                        <m:r>
                          <a:rPr lang="en-US" altLang="zh-CN" i="1">
                            <a:latin typeface="Cambria Math" panose="02040503050406030204" pitchFamily="18" charset="0"/>
                          </a:rPr>
                          <m:t>+</m:t>
                        </m:r>
                        <m:r>
                          <a:rPr lang="zh-CN" altLang="en-US" i="1">
                            <a:latin typeface="Cambria Math" panose="02040503050406030204" pitchFamily="18" charset="0"/>
                          </a:rPr>
                          <m:t>𝑐</m:t>
                        </m:r>
                        <m:sSup>
                          <m:sSupPr>
                            <m:ctrlPr>
                              <a:rPr lang="en-US" altLang="zh-CN" i="1">
                                <a:latin typeface="Cambria Math" panose="02040503050406030204" pitchFamily="18" charset="0"/>
                              </a:rPr>
                            </m:ctrlPr>
                          </m:sSupPr>
                          <m:e>
                            <m:r>
                              <a:rPr lang="zh-CN" altLang="en-US" i="1">
                                <a:latin typeface="Cambria Math" panose="02040503050406030204" pitchFamily="18" charset="0"/>
                              </a:rPr>
                              <m:t>𝑑</m:t>
                            </m:r>
                          </m:e>
                          <m:sup>
                            <m:r>
                              <a:rPr lang="en-US" altLang="zh-CN" i="1">
                                <a:latin typeface="Cambria Math" panose="02040503050406030204" pitchFamily="18" charset="0"/>
                              </a:rPr>
                              <m:t>2</m:t>
                            </m:r>
                          </m:sup>
                        </m:sSup>
                      </m:den>
                    </m:f>
                    <m:r>
                      <a:rPr lang="en-US" altLang="zh-CN" i="1">
                        <a:latin typeface="Cambria Math" panose="02040503050406030204" pitchFamily="18" charset="0"/>
                      </a:rPr>
                      <m:t>=1</m:t>
                    </m:r>
                  </m:oMath>
                </a14:m>
                <a:r>
                  <a:rPr lang="zh-CN" altLang="en-US" dirty="0"/>
                  <a:t>）</a:t>
                </a:r>
              </a:p>
              <a:p>
                <a:pPr marL="0" indent="0">
                  <a:buNone/>
                </a:pPr>
                <a:endParaRPr lang="en-US" altLang="zh-CN" dirty="0"/>
              </a:p>
            </p:txBody>
          </p:sp>
        </mc:Choice>
        <mc:Fallback xmlns="">
          <p:sp>
            <p:nvSpPr>
              <p:cNvPr id="7" name="内容占位符 6">
                <a:extLst>
                  <a:ext uri="{FF2B5EF4-FFF2-40B4-BE49-F238E27FC236}">
                    <a16:creationId xmlns:a16="http://schemas.microsoft.com/office/drawing/2014/main" id="{B73AA74B-A1AD-4D28-98E8-22EDA952282D}"/>
                  </a:ext>
                </a:extLst>
              </p:cNvPr>
              <p:cNvSpPr>
                <a:spLocks noGrp="1" noRot="1" noChangeAspect="1" noMove="1" noResize="1" noEditPoints="1" noAdjustHandles="1" noChangeArrowheads="1" noChangeShapeType="1" noTextEdit="1"/>
              </p:cNvSpPr>
              <p:nvPr>
                <p:ph idx="1"/>
              </p:nvPr>
            </p:nvSpPr>
            <p:spPr>
              <a:xfrm>
                <a:off x="838201" y="1473622"/>
                <a:ext cx="4996991" cy="4955458"/>
              </a:xfrm>
              <a:blipFill>
                <a:blip r:embed="rId2"/>
                <a:stretch>
                  <a:fillRect l="-1217"/>
                </a:stretch>
              </a:blipFill>
              <a:ln w="19050">
                <a:solidFill>
                  <a:schemeClr val="tx1"/>
                </a:solidFill>
              </a:ln>
            </p:spPr>
            <p:txBody>
              <a:bodyPr/>
              <a:lstStyle/>
              <a:p>
                <a:r>
                  <a:rPr lang="zh-CN" altLang="en-US">
                    <a:noFill/>
                  </a:rPr>
                  <a:t> </a:t>
                </a:r>
              </a:p>
            </p:txBody>
          </p:sp>
        </mc:Fallback>
      </mc:AlternateContent>
      <p:grpSp>
        <p:nvGrpSpPr>
          <p:cNvPr id="6" name="Group 5">
            <a:extLst>
              <a:ext uri="{FF2B5EF4-FFF2-40B4-BE49-F238E27FC236}">
                <a16:creationId xmlns:a16="http://schemas.microsoft.com/office/drawing/2014/main" id="{8EA31678-AA0C-4A07-97E9-676688DE5800}"/>
              </a:ext>
            </a:extLst>
          </p:cNvPr>
          <p:cNvGrpSpPr/>
          <p:nvPr/>
        </p:nvGrpSpPr>
        <p:grpSpPr>
          <a:xfrm>
            <a:off x="9036628" y="4375230"/>
            <a:ext cx="2838997" cy="2217703"/>
            <a:chOff x="7558276" y="2318993"/>
            <a:chExt cx="3907248" cy="3052174"/>
          </a:xfrm>
        </p:grpSpPr>
        <p:pic>
          <p:nvPicPr>
            <p:cNvPr id="10" name="Picture 3">
              <a:extLst>
                <a:ext uri="{FF2B5EF4-FFF2-40B4-BE49-F238E27FC236}">
                  <a16:creationId xmlns:a16="http://schemas.microsoft.com/office/drawing/2014/main" id="{4222A3E9-C194-47F0-81A8-A58E3AB08BE1}"/>
                </a:ext>
              </a:extLst>
            </p:cNvPr>
            <p:cNvPicPr>
              <a:picLocks noChangeAspect="1"/>
            </p:cNvPicPr>
            <p:nvPr/>
          </p:nvPicPr>
          <p:blipFill>
            <a:blip r:embed="rId3"/>
            <a:stretch>
              <a:fillRect/>
            </a:stretch>
          </p:blipFill>
          <p:spPr>
            <a:xfrm>
              <a:off x="7670000" y="2318993"/>
              <a:ext cx="3683800" cy="2476210"/>
            </a:xfrm>
            <a:prstGeom prst="rect">
              <a:avLst/>
            </a:prstGeom>
          </p:spPr>
        </p:pic>
        <p:sp>
          <p:nvSpPr>
            <p:cNvPr id="11" name="TextBox 4">
              <a:extLst>
                <a:ext uri="{FF2B5EF4-FFF2-40B4-BE49-F238E27FC236}">
                  <a16:creationId xmlns:a16="http://schemas.microsoft.com/office/drawing/2014/main" id="{814A93FB-2654-445A-B460-2FC9E2B96757}"/>
                </a:ext>
              </a:extLst>
            </p:cNvPr>
            <p:cNvSpPr txBox="1"/>
            <p:nvPr/>
          </p:nvSpPr>
          <p:spPr>
            <a:xfrm>
              <a:off x="7558276" y="4930141"/>
              <a:ext cx="3907248" cy="441026"/>
            </a:xfrm>
            <a:prstGeom prst="rect">
              <a:avLst/>
            </a:prstGeom>
            <a:noFill/>
          </p:spPr>
          <p:txBody>
            <a:bodyPr wrap="square" rtlCol="0">
              <a:spAutoFit/>
            </a:bodyPr>
            <a:lstStyle/>
            <a:p>
              <a:pPr algn="ctr"/>
              <a:r>
                <a:rPr lang="en-US" altLang="zh-CN" dirty="0">
                  <a:latin typeface="+mn-ea"/>
                </a:rPr>
                <a:t>Phong</a:t>
              </a:r>
              <a:r>
                <a:rPr lang="zh-CN" altLang="en-US" dirty="0">
                  <a:latin typeface="+mn-ea"/>
                </a:rPr>
                <a:t>模型中用到的向量</a:t>
              </a:r>
            </a:p>
          </p:txBody>
        </p:sp>
      </p:grpSp>
      <mc:AlternateContent xmlns:mc="http://schemas.openxmlformats.org/markup-compatibility/2006" xmlns:a14="http://schemas.microsoft.com/office/drawing/2010/main">
        <mc:Choice Requires="a14">
          <p:sp>
            <p:nvSpPr>
              <p:cNvPr id="8" name="内容占位符 6">
                <a:extLst>
                  <a:ext uri="{FF2B5EF4-FFF2-40B4-BE49-F238E27FC236}">
                    <a16:creationId xmlns:a16="http://schemas.microsoft.com/office/drawing/2014/main" id="{A0303AFE-97B2-481B-B7C4-A9925C34F445}"/>
                  </a:ext>
                </a:extLst>
              </p:cNvPr>
              <p:cNvSpPr txBox="1">
                <a:spLocks/>
              </p:cNvSpPr>
              <p:nvPr/>
            </p:nvSpPr>
            <p:spPr>
              <a:xfrm>
                <a:off x="6095999" y="1473622"/>
                <a:ext cx="5257800" cy="5384378"/>
              </a:xfrm>
              <a:prstGeom prst="rect">
                <a:avLst/>
              </a:prstGeom>
            </p:spPr>
            <p:txBody>
              <a:bodyPr/>
              <a:lstStyle>
                <a:lvl1pPr marL="228600" indent="-228600" algn="l" defTabSz="914400" rtl="0" eaLnBrk="1" latinLnBrk="0" hangingPunct="1">
                  <a:lnSpc>
                    <a:spcPct val="15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zh-CN" altLang="en-US" dirty="0"/>
                  <a:t>公式中有两类参数</a:t>
                </a:r>
                <a:endParaRPr lang="en-US" altLang="zh-CN" dirty="0"/>
              </a:p>
              <a:p>
                <a:r>
                  <a:rPr lang="zh-CN" altLang="en-US" dirty="0"/>
                  <a:t>光线</a:t>
                </a:r>
                <a:r>
                  <a:rPr lang="en-US" altLang="zh-CN" dirty="0"/>
                  <a:t>-</a:t>
                </a:r>
                <a:r>
                  <a:rPr lang="zh-CN" altLang="en-US" dirty="0"/>
                  <a:t>材质参数（固定的物理属性，不用算）</a:t>
                </a:r>
                <a:endParaRPr lang="en-US" altLang="zh-CN" dirty="0"/>
              </a:p>
              <a:p>
                <a:pPr marL="914400" lvl="1" indent="-457200">
                  <a:buFont typeface="+mj-lt"/>
                  <a:buAutoNum type="arabicPeriod"/>
                </a:pPr>
                <a:r>
                  <a:rPr lang="zh-CN" altLang="en-US" dirty="0"/>
                  <a:t>物体材质（反射系数）：</a:t>
                </a:r>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𝑘</m:t>
                        </m:r>
                      </m:e>
                      <m:sub>
                        <m:r>
                          <a:rPr lang="en-US" altLang="zh-CN" i="1" smtClean="0">
                            <a:latin typeface="Cambria Math" panose="02040503050406030204" pitchFamily="18" charset="0"/>
                          </a:rPr>
                          <m:t>𝑎</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𝑘</m:t>
                        </m:r>
                      </m:e>
                      <m:sub>
                        <m:r>
                          <a:rPr lang="en-US" altLang="zh-CN" i="1" smtClean="0">
                            <a:latin typeface="Cambria Math" panose="02040503050406030204" pitchFamily="18" charset="0"/>
                          </a:rPr>
                          <m:t>𝑑</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𝑘</m:t>
                        </m:r>
                      </m:e>
                      <m:sub>
                        <m:r>
                          <a:rPr lang="en-US" altLang="zh-CN" i="1" smtClean="0">
                            <a:latin typeface="Cambria Math" panose="02040503050406030204" pitchFamily="18" charset="0"/>
                          </a:rPr>
                          <m:t>𝑠</m:t>
                        </m:r>
                      </m:sub>
                    </m:sSub>
                    <m:r>
                      <a:rPr lang="en-US" altLang="zh-CN" b="0" i="0" smtClean="0">
                        <a:latin typeface="Cambria Math" panose="02040503050406030204" pitchFamily="18" charset="0"/>
                      </a:rPr>
                      <m:t>,</m:t>
                    </m:r>
                    <m:r>
                      <a:rPr lang="en-US" altLang="zh-CN" b="0" i="1" smtClean="0">
                        <a:latin typeface="Cambria Math" panose="02040503050406030204" pitchFamily="18" charset="0"/>
                      </a:rPr>
                      <m:t>𝛼</m:t>
                    </m:r>
                  </m:oMath>
                </a14:m>
                <a:endParaRPr lang="en-US" altLang="zh-CN" dirty="0"/>
              </a:p>
              <a:p>
                <a:pPr marL="914400" lvl="1" indent="-457200">
                  <a:buFont typeface="+mj-lt"/>
                  <a:buAutoNum type="arabicPeriod"/>
                </a:pPr>
                <a:r>
                  <a:rPr lang="zh-CN" altLang="en-US" dirty="0"/>
                  <a:t>光线参数：</a:t>
                </a:r>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𝐿</m:t>
                        </m:r>
                      </m:e>
                      <m:sub>
                        <m:r>
                          <a:rPr lang="en-US" altLang="zh-CN" i="1" smtClean="0">
                            <a:latin typeface="Cambria Math" panose="02040503050406030204" pitchFamily="18" charset="0"/>
                          </a:rPr>
                          <m:t>𝑎</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𝐿</m:t>
                        </m:r>
                      </m:e>
                      <m:sub>
                        <m:r>
                          <a:rPr lang="en-US" altLang="zh-CN" i="1" smtClean="0">
                            <a:latin typeface="Cambria Math" panose="02040503050406030204" pitchFamily="18" charset="0"/>
                          </a:rPr>
                          <m:t>𝑑</m:t>
                        </m:r>
                      </m:sub>
                    </m:sSub>
                    <m:r>
                      <a:rPr lang="en-US" altLang="zh-CN" i="1" smtClean="0">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𝐿</m:t>
                        </m:r>
                      </m:e>
                      <m:sub>
                        <m:r>
                          <a:rPr lang="en-US" altLang="zh-CN" i="1" smtClean="0">
                            <a:latin typeface="Cambria Math" panose="02040503050406030204" pitchFamily="18" charset="0"/>
                          </a:rPr>
                          <m:t>𝑠</m:t>
                        </m:r>
                      </m:sub>
                    </m:sSub>
                  </m:oMath>
                </a14:m>
                <a:endParaRPr lang="en-US" altLang="zh-CN" dirty="0"/>
              </a:p>
              <a:p>
                <a:r>
                  <a:rPr lang="zh-CN" altLang="en-US" dirty="0"/>
                  <a:t>向量参数（需要计算得到）</a:t>
                </a:r>
                <a:endParaRPr lang="en-US" altLang="zh-CN" dirty="0"/>
              </a:p>
              <a:p>
                <a:pPr marL="914400" lvl="1" indent="-457200">
                  <a:buFont typeface="+mj-lt"/>
                  <a:buAutoNum type="arabicPeriod"/>
                </a:pPr>
                <a:r>
                  <a:rPr lang="zh-CN" altLang="en-US" dirty="0">
                    <a:latin typeface="+mn-ea"/>
                  </a:rPr>
                  <a:t>曲面法向量 </a:t>
                </a:r>
                <a:r>
                  <a:rPr lang="en-US" altLang="zh-CN" dirty="0">
                    <a:latin typeface="+mn-ea"/>
                  </a:rPr>
                  <a:t>n</a:t>
                </a:r>
              </a:p>
              <a:p>
                <a:pPr marL="914400" lvl="1" indent="-457200">
                  <a:buFont typeface="+mj-lt"/>
                  <a:buAutoNum type="arabicPeriod"/>
                </a:pPr>
                <a:r>
                  <a:rPr lang="zh-CN" altLang="en-US" dirty="0">
                    <a:latin typeface="+mn-ea"/>
                  </a:rPr>
                  <a:t>视线方向 </a:t>
                </a:r>
                <a:r>
                  <a:rPr lang="en-US" altLang="zh-CN" dirty="0">
                    <a:latin typeface="+mn-ea"/>
                  </a:rPr>
                  <a:t>v</a:t>
                </a:r>
              </a:p>
              <a:p>
                <a:pPr marL="914400" lvl="1" indent="-457200">
                  <a:buFont typeface="+mj-lt"/>
                  <a:buAutoNum type="arabicPeriod"/>
                </a:pPr>
                <a:r>
                  <a:rPr lang="zh-CN" altLang="en-US" dirty="0">
                    <a:latin typeface="+mn-ea"/>
                  </a:rPr>
                  <a:t>入射方向 </a:t>
                </a:r>
                <a:r>
                  <a:rPr lang="en-US" altLang="zh-CN" dirty="0">
                    <a:latin typeface="+mn-ea"/>
                  </a:rPr>
                  <a:t>l</a:t>
                </a:r>
              </a:p>
              <a:p>
                <a:pPr marL="914400" lvl="1" indent="-457200">
                  <a:buFont typeface="+mj-lt"/>
                  <a:buAutoNum type="arabicPeriod"/>
                </a:pPr>
                <a:r>
                  <a:rPr lang="zh-CN" altLang="en-US" dirty="0">
                    <a:latin typeface="+mn-ea"/>
                  </a:rPr>
                  <a:t>反射方向 </a:t>
                </a:r>
                <a:r>
                  <a:rPr lang="en-US" altLang="zh-CN" dirty="0">
                    <a:latin typeface="+mn-ea"/>
                  </a:rPr>
                  <a:t>r</a:t>
                </a:r>
                <a:endParaRPr lang="en-US" altLang="zh-CN" dirty="0"/>
              </a:p>
            </p:txBody>
          </p:sp>
        </mc:Choice>
        <mc:Fallback xmlns="">
          <p:sp>
            <p:nvSpPr>
              <p:cNvPr id="8" name="内容占位符 6">
                <a:extLst>
                  <a:ext uri="{FF2B5EF4-FFF2-40B4-BE49-F238E27FC236}">
                    <a16:creationId xmlns:a16="http://schemas.microsoft.com/office/drawing/2014/main" id="{A0303AFE-97B2-481B-B7C4-A9925C34F445}"/>
                  </a:ext>
                </a:extLst>
              </p:cNvPr>
              <p:cNvSpPr txBox="1">
                <a:spLocks noRot="1" noChangeAspect="1" noMove="1" noResize="1" noEditPoints="1" noAdjustHandles="1" noChangeArrowheads="1" noChangeShapeType="1" noTextEdit="1"/>
              </p:cNvSpPr>
              <p:nvPr/>
            </p:nvSpPr>
            <p:spPr>
              <a:xfrm>
                <a:off x="6095999" y="1473622"/>
                <a:ext cx="5257800" cy="5384378"/>
              </a:xfrm>
              <a:prstGeom prst="rect">
                <a:avLst/>
              </a:prstGeom>
              <a:blipFill>
                <a:blip r:embed="rId4"/>
                <a:stretch>
                  <a:fillRect l="-1160" r="-24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537009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E73D649-8D68-4945-8502-404C6736D542}"/>
                  </a:ext>
                </a:extLst>
              </p:cNvPr>
              <p:cNvSpPr>
                <a:spLocks noGrp="1"/>
              </p:cNvSpPr>
              <p:nvPr>
                <p:ph idx="1"/>
              </p:nvPr>
            </p:nvSpPr>
            <p:spPr>
              <a:xfrm>
                <a:off x="838200" y="1473622"/>
                <a:ext cx="4894854" cy="5100798"/>
              </a:xfrm>
            </p:spPr>
            <p:txBody>
              <a:bodyPr/>
              <a:lstStyle/>
              <a:p>
                <a:r>
                  <a:rPr lang="zh-CN" altLang="en-US" dirty="0"/>
                  <a:t>每个物体的材质可以用以下参数描述</a:t>
                </a:r>
                <a:endParaRPr lang="en-US" altLang="zh-CN" dirty="0"/>
              </a:p>
              <a:p>
                <a:pPr marL="914400" lvl="1" indent="-457200">
                  <a:buFont typeface="+mj-lt"/>
                  <a:buAutoNum type="arabicPeriod"/>
                </a:pPr>
                <a:r>
                  <a:rPr lang="zh-CN" altLang="en-US" dirty="0"/>
                  <a:t>环境光参数 </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𝑘</m:t>
                        </m:r>
                      </m:e>
                      <m:sub>
                        <m:r>
                          <a:rPr lang="en-US" altLang="zh-CN" i="1" smtClean="0">
                            <a:latin typeface="Cambria Math" panose="02040503050406030204" pitchFamily="18" charset="0"/>
                          </a:rPr>
                          <m:t>𝑎</m:t>
                        </m:r>
                      </m:sub>
                    </m:sSub>
                  </m:oMath>
                </a14:m>
                <a:endParaRPr lang="en-US" altLang="zh-CN" dirty="0"/>
              </a:p>
              <a:p>
                <a:pPr marL="914400" lvl="1" indent="-457200">
                  <a:buFont typeface="+mj-lt"/>
                  <a:buAutoNum type="arabicPeriod"/>
                </a:pPr>
                <a:r>
                  <a:rPr lang="zh-CN" altLang="en-US" dirty="0"/>
                  <a:t>漫反射参数 </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𝑘</m:t>
                        </m:r>
                      </m:e>
                      <m:sub>
                        <m:r>
                          <a:rPr lang="en-US" altLang="zh-CN" b="0" i="1" smtClean="0">
                            <a:latin typeface="Cambria Math" panose="02040503050406030204" pitchFamily="18" charset="0"/>
                          </a:rPr>
                          <m:t>𝑑</m:t>
                        </m:r>
                      </m:sub>
                    </m:sSub>
                  </m:oMath>
                </a14:m>
                <a:endParaRPr lang="en-US" altLang="zh-CN" dirty="0"/>
              </a:p>
              <a:p>
                <a:pPr marL="914400" lvl="1" indent="-457200">
                  <a:buFont typeface="+mj-lt"/>
                  <a:buAutoNum type="arabicPeriod"/>
                </a:pPr>
                <a:r>
                  <a:rPr lang="zh-CN" altLang="en-US" dirty="0"/>
                  <a:t>镜面反射参数 </a:t>
                </a:r>
                <a14:m>
                  <m:oMath xmlns:m="http://schemas.openxmlformats.org/officeDocument/2006/math">
                    <m:sSub>
                      <m:sSubPr>
                        <m:ctrlPr>
                          <a:rPr lang="en-US" altLang="zh-CN" i="1" smtClean="0">
                            <a:latin typeface="Cambria Math" panose="02040503050406030204" pitchFamily="18" charset="0"/>
                          </a:rPr>
                        </m:ctrlPr>
                      </m:sSubPr>
                      <m:e>
                        <m:r>
                          <a:rPr lang="en-US" altLang="zh-CN" i="1" smtClean="0">
                            <a:latin typeface="Cambria Math" panose="02040503050406030204" pitchFamily="18" charset="0"/>
                          </a:rPr>
                          <m:t>𝑘</m:t>
                        </m:r>
                      </m:e>
                      <m:sub>
                        <m:r>
                          <a:rPr lang="en-US" altLang="zh-CN" b="0" i="1" smtClean="0">
                            <a:latin typeface="Cambria Math" panose="02040503050406030204" pitchFamily="18" charset="0"/>
                          </a:rPr>
                          <m:t>𝑠</m:t>
                        </m:r>
                      </m:sub>
                    </m:sSub>
                  </m:oMath>
                </a14:m>
                <a:endParaRPr lang="en-US" altLang="zh-CN" dirty="0"/>
              </a:p>
              <a:p>
                <a:pPr marL="914400" lvl="1" indent="-457200">
                  <a:buFont typeface="+mj-lt"/>
                  <a:buAutoNum type="arabicPeriod"/>
                </a:pPr>
                <a:r>
                  <a:rPr lang="zh-CN" altLang="en-US" dirty="0"/>
                  <a:t>高光系数 </a:t>
                </a:r>
                <a14:m>
                  <m:oMath xmlns:m="http://schemas.openxmlformats.org/officeDocument/2006/math">
                    <m:r>
                      <a:rPr lang="en-US" altLang="zh-CN" b="0" i="1" smtClean="0">
                        <a:latin typeface="Cambria Math" panose="02040503050406030204" pitchFamily="18" charset="0"/>
                      </a:rPr>
                      <m:t>𝛼</m:t>
                    </m:r>
                  </m:oMath>
                </a14:m>
                <a:endParaRPr lang="en-US" altLang="zh-CN" dirty="0"/>
              </a:p>
              <a:p>
                <a:r>
                  <a:rPr lang="zh-CN" altLang="en-US" dirty="0"/>
                  <a:t>光线的效果也可以用三个参数描述</a:t>
                </a:r>
                <a:endParaRPr lang="en-US" altLang="zh-CN" dirty="0"/>
              </a:p>
              <a:p>
                <a:pPr marL="914400" lvl="1" indent="-457200">
                  <a:buFont typeface="+mj-lt"/>
                  <a:buAutoNum type="arabicPeriod"/>
                </a:pPr>
                <a:r>
                  <a:rPr lang="zh-CN" altLang="en-US" dirty="0"/>
                  <a:t>环境光参数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i="1" smtClean="0">
                            <a:latin typeface="Cambria Math" panose="02040503050406030204" pitchFamily="18" charset="0"/>
                          </a:rPr>
                          <m:t>𝑎</m:t>
                        </m:r>
                      </m:sub>
                    </m:sSub>
                  </m:oMath>
                </a14:m>
                <a:endParaRPr lang="en-US" altLang="zh-CN" dirty="0"/>
              </a:p>
              <a:p>
                <a:pPr marL="914400" lvl="1" indent="-457200">
                  <a:buFont typeface="+mj-lt"/>
                  <a:buAutoNum type="arabicPeriod"/>
                </a:pPr>
                <a:r>
                  <a:rPr lang="zh-CN" altLang="en-US" dirty="0"/>
                  <a:t>漫反射参数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𝑑</m:t>
                        </m:r>
                      </m:sub>
                    </m:sSub>
                  </m:oMath>
                </a14:m>
                <a:endParaRPr lang="en-US" altLang="zh-CN" dirty="0"/>
              </a:p>
              <a:p>
                <a:pPr marL="914400" lvl="1" indent="-457200">
                  <a:buFont typeface="+mj-lt"/>
                  <a:buAutoNum type="arabicPeriod"/>
                </a:pPr>
                <a:r>
                  <a:rPr lang="zh-CN" altLang="en-US" dirty="0"/>
                  <a:t>镜面反射参数 </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𝐿</m:t>
                        </m:r>
                      </m:e>
                      <m:sub>
                        <m:r>
                          <a:rPr lang="en-US" altLang="zh-CN" b="0" i="1" smtClean="0">
                            <a:latin typeface="Cambria Math" panose="02040503050406030204" pitchFamily="18" charset="0"/>
                          </a:rPr>
                          <m:t>𝑠</m:t>
                        </m:r>
                      </m:sub>
                    </m:sSub>
                  </m:oMath>
                </a14:m>
                <a:endParaRPr lang="en-US" altLang="zh-CN" dirty="0"/>
              </a:p>
              <a:p>
                <a:endParaRPr lang="en-US" altLang="zh-CN" dirty="0"/>
              </a:p>
            </p:txBody>
          </p:sp>
        </mc:Choice>
        <mc:Fallback xmlns="">
          <p:sp>
            <p:nvSpPr>
              <p:cNvPr id="2" name="内容占位符 1">
                <a:extLst>
                  <a:ext uri="{FF2B5EF4-FFF2-40B4-BE49-F238E27FC236}">
                    <a16:creationId xmlns:a16="http://schemas.microsoft.com/office/drawing/2014/main" id="{3E73D649-8D68-4945-8502-404C6736D542}"/>
                  </a:ext>
                </a:extLst>
              </p:cNvPr>
              <p:cNvSpPr>
                <a:spLocks noGrp="1" noRot="1" noChangeAspect="1" noMove="1" noResize="1" noEditPoints="1" noAdjustHandles="1" noChangeArrowheads="1" noChangeShapeType="1" noTextEdit="1"/>
              </p:cNvSpPr>
              <p:nvPr>
                <p:ph idx="1"/>
              </p:nvPr>
            </p:nvSpPr>
            <p:spPr>
              <a:xfrm>
                <a:off x="838200" y="1473622"/>
                <a:ext cx="4894854" cy="5100798"/>
              </a:xfrm>
              <a:blipFill>
                <a:blip r:embed="rId3"/>
                <a:stretch>
                  <a:fillRect l="-112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1CE0E480-3081-4FE9-89A9-365D6E812FB0}"/>
              </a:ext>
            </a:extLst>
          </p:cNvPr>
          <p:cNvSpPr>
            <a:spLocks noGrp="1"/>
          </p:cNvSpPr>
          <p:nvPr>
            <p:ph type="title"/>
          </p:nvPr>
        </p:nvSpPr>
        <p:spPr/>
        <p:txBody>
          <a:bodyPr/>
          <a:lstStyle/>
          <a:p>
            <a:r>
              <a:rPr lang="zh-CN" altLang="en-US" dirty="0"/>
              <a:t>光线、材质参数</a:t>
            </a:r>
          </a:p>
        </p:txBody>
      </p:sp>
      <p:sp>
        <p:nvSpPr>
          <p:cNvPr id="17" name="文本框 16">
            <a:extLst>
              <a:ext uri="{FF2B5EF4-FFF2-40B4-BE49-F238E27FC236}">
                <a16:creationId xmlns:a16="http://schemas.microsoft.com/office/drawing/2014/main" id="{AD369E93-614A-4E5C-B4D9-EEAAB7E1EC74}"/>
              </a:ext>
            </a:extLst>
          </p:cNvPr>
          <p:cNvSpPr txBox="1"/>
          <p:nvPr/>
        </p:nvSpPr>
        <p:spPr>
          <a:xfrm>
            <a:off x="5733054" y="1414060"/>
            <a:ext cx="6458946" cy="4401205"/>
          </a:xfrm>
          <a:prstGeom prst="rect">
            <a:avLst/>
          </a:prstGeom>
          <a:noFill/>
        </p:spPr>
        <p:txBody>
          <a:bodyPr wrap="square">
            <a:spAutoFit/>
          </a:bodyPr>
          <a:lstStyle/>
          <a:p>
            <a:r>
              <a:rPr lang="en-US" altLang="zh-CN" sz="1400" b="0" dirty="0">
                <a:solidFill>
                  <a:srgbClr val="6A9955"/>
                </a:solidFill>
                <a:effectLst/>
                <a:latin typeface="Consolas" panose="020B0609020204030204" pitchFamily="49" charset="0"/>
              </a:rPr>
              <a:t>// </a:t>
            </a:r>
            <a:r>
              <a:rPr lang="zh-CN" altLang="en-US" sz="1400" b="0" dirty="0">
                <a:solidFill>
                  <a:srgbClr val="6A9955"/>
                </a:solidFill>
                <a:effectLst/>
                <a:latin typeface="Consolas" panose="020B0609020204030204" pitchFamily="49" charset="0"/>
              </a:rPr>
              <a:t>物体材质</a:t>
            </a:r>
            <a:endParaRPr lang="zh-CN" altLang="en-US" sz="1400" b="0" dirty="0">
              <a:solidFill>
                <a:srgbClr val="D4D4D4"/>
              </a:solidFill>
              <a:effectLst/>
              <a:latin typeface="Consolas" panose="020B0609020204030204" pitchFamily="49" charset="0"/>
            </a:endParaRPr>
          </a:p>
          <a:p>
            <a:r>
              <a:rPr lang="en-US" altLang="zh-CN" sz="1400" b="0" dirty="0">
                <a:solidFill>
                  <a:srgbClr val="D4D4D4"/>
                </a:solidFill>
                <a:effectLst/>
                <a:latin typeface="Consolas" panose="020B0609020204030204" pitchFamily="49" charset="0"/>
              </a:rPr>
              <a:t>Material{</a:t>
            </a:r>
          </a:p>
          <a:p>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 ambient;</a:t>
            </a:r>
          </a:p>
          <a:p>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 diffuse;</a:t>
            </a:r>
          </a:p>
          <a:p>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 specular;</a:t>
            </a:r>
          </a:p>
          <a:p>
            <a:br>
              <a:rPr lang="en-US" altLang="zh-CN" sz="1400" b="0" dirty="0">
                <a:solidFill>
                  <a:srgbClr val="D4D4D4"/>
                </a:solidFill>
                <a:effectLst/>
                <a:latin typeface="Consolas" panose="020B0609020204030204" pitchFamily="49" charset="0"/>
              </a:rPr>
            </a:br>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float</a:t>
            </a:r>
            <a:r>
              <a:rPr lang="en-US" altLang="zh-CN" sz="1400" b="0" dirty="0">
                <a:solidFill>
                  <a:srgbClr val="D4D4D4"/>
                </a:solidFill>
                <a:effectLst/>
                <a:latin typeface="Consolas" panose="020B0609020204030204" pitchFamily="49" charset="0"/>
              </a:rPr>
              <a:t> shininess; </a:t>
            </a:r>
            <a:r>
              <a:rPr lang="en-US" altLang="zh-CN" sz="1400" b="0" dirty="0">
                <a:solidFill>
                  <a:srgbClr val="6A9955"/>
                </a:solidFill>
                <a:effectLst/>
                <a:latin typeface="Consolas" panose="020B0609020204030204" pitchFamily="49" charset="0"/>
              </a:rPr>
              <a:t>// </a:t>
            </a:r>
            <a:r>
              <a:rPr lang="en-US" altLang="zh-CN" sz="1400" dirty="0">
                <a:solidFill>
                  <a:srgbClr val="6A9955"/>
                </a:solidFill>
                <a:latin typeface="Consolas" panose="020B0609020204030204" pitchFamily="49" charset="0"/>
              </a:rPr>
              <a:t>alpha</a:t>
            </a:r>
            <a:endParaRPr lang="en-US" altLang="zh-CN" sz="1400" b="0" dirty="0">
              <a:solidFill>
                <a:srgbClr val="D4D4D4"/>
              </a:solidFill>
              <a:effectLst/>
              <a:latin typeface="Consolas" panose="020B0609020204030204" pitchFamily="49" charset="0"/>
            </a:endParaRPr>
          </a:p>
          <a:p>
            <a:r>
              <a:rPr lang="en-US" altLang="zh-CN" sz="1400" b="0" dirty="0">
                <a:solidFill>
                  <a:srgbClr val="D4D4D4"/>
                </a:solidFill>
                <a:effectLst/>
                <a:latin typeface="Consolas" panose="020B0609020204030204" pitchFamily="49" charset="0"/>
              </a:rPr>
              <a:t>};</a:t>
            </a:r>
          </a:p>
          <a:p>
            <a:endParaRPr lang="en-US" altLang="zh-CN" sz="1400" dirty="0">
              <a:solidFill>
                <a:srgbClr val="D4D4D4"/>
              </a:solidFill>
              <a:latin typeface="Consolas" panose="020B0609020204030204" pitchFamily="49" charset="0"/>
            </a:endParaRPr>
          </a:p>
          <a:p>
            <a:endParaRPr lang="en-US" altLang="zh-CN" sz="1400" dirty="0">
              <a:solidFill>
                <a:srgbClr val="D4D4D4"/>
              </a:solidFill>
              <a:latin typeface="Consolas" panose="020B0609020204030204" pitchFamily="49" charset="0"/>
            </a:endParaRPr>
          </a:p>
          <a:p>
            <a:endParaRPr lang="en-US" altLang="zh-CN" sz="1400" dirty="0">
              <a:solidFill>
                <a:srgbClr val="D4D4D4"/>
              </a:solidFill>
              <a:latin typeface="Consolas" panose="020B0609020204030204" pitchFamily="49" charset="0"/>
            </a:endParaRPr>
          </a:p>
          <a:p>
            <a:endParaRPr lang="en-US" altLang="zh-CN" sz="1400" dirty="0">
              <a:solidFill>
                <a:srgbClr val="D4D4D4"/>
              </a:solidFill>
              <a:latin typeface="Consolas" panose="020B0609020204030204" pitchFamily="49" charset="0"/>
            </a:endParaRPr>
          </a:p>
          <a:p>
            <a:endParaRPr lang="en-US" altLang="zh-CN" sz="1400" dirty="0">
              <a:solidFill>
                <a:srgbClr val="D4D4D4"/>
              </a:solidFill>
              <a:latin typeface="Consolas" panose="020B0609020204030204" pitchFamily="49" charset="0"/>
            </a:endParaRPr>
          </a:p>
          <a:p>
            <a:endParaRPr lang="en-US" altLang="zh-CN" sz="1400" dirty="0">
              <a:solidFill>
                <a:srgbClr val="D4D4D4"/>
              </a:solidFill>
              <a:latin typeface="Consolas" panose="020B0609020204030204" pitchFamily="49" charset="0"/>
            </a:endParaRPr>
          </a:p>
          <a:p>
            <a:r>
              <a:rPr lang="en-US" altLang="zh-CN" sz="1400" b="0" dirty="0">
                <a:solidFill>
                  <a:srgbClr val="6A9955"/>
                </a:solidFill>
                <a:effectLst/>
                <a:latin typeface="Consolas" panose="020B0609020204030204" pitchFamily="49" charset="0"/>
              </a:rPr>
              <a:t>// </a:t>
            </a:r>
            <a:r>
              <a:rPr lang="zh-CN" altLang="en-US" sz="1400" b="0" dirty="0">
                <a:solidFill>
                  <a:srgbClr val="6A9955"/>
                </a:solidFill>
                <a:effectLst/>
                <a:latin typeface="Consolas" panose="020B0609020204030204" pitchFamily="49" charset="0"/>
              </a:rPr>
              <a:t>光</a:t>
            </a:r>
            <a:r>
              <a:rPr lang="zh-CN" altLang="en-US" sz="1400" dirty="0">
                <a:solidFill>
                  <a:srgbClr val="6A9955"/>
                </a:solidFill>
                <a:latin typeface="Consolas" panose="020B0609020204030204" pitchFamily="49" charset="0"/>
              </a:rPr>
              <a:t>线参数</a:t>
            </a:r>
            <a:endParaRPr lang="zh-CN" altLang="en-US" sz="1400" b="0" dirty="0">
              <a:solidFill>
                <a:srgbClr val="D4D4D4"/>
              </a:solidFill>
              <a:effectLst/>
              <a:latin typeface="Consolas" panose="020B0609020204030204" pitchFamily="49" charset="0"/>
            </a:endParaRPr>
          </a:p>
          <a:p>
            <a:r>
              <a:rPr lang="en-US" altLang="zh-CN" sz="1400" b="0" dirty="0">
                <a:solidFill>
                  <a:srgbClr val="D4D4D4"/>
                </a:solidFill>
                <a:effectLst/>
                <a:latin typeface="Consolas" panose="020B0609020204030204" pitchFamily="49" charset="0"/>
              </a:rPr>
              <a:t>Light{</a:t>
            </a:r>
          </a:p>
          <a:p>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 ambient;</a:t>
            </a:r>
          </a:p>
          <a:p>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 diffuse;</a:t>
            </a:r>
          </a:p>
          <a:p>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 specular;</a:t>
            </a:r>
          </a:p>
          <a:p>
            <a:r>
              <a:rPr lang="en-US" altLang="zh-CN"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773128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E73D649-8D68-4945-8502-404C6736D542}"/>
              </a:ext>
            </a:extLst>
          </p:cNvPr>
          <p:cNvSpPr>
            <a:spLocks noGrp="1"/>
          </p:cNvSpPr>
          <p:nvPr>
            <p:ph idx="1"/>
          </p:nvPr>
        </p:nvSpPr>
        <p:spPr>
          <a:xfrm>
            <a:off x="838200" y="1473622"/>
            <a:ext cx="4894854" cy="5100798"/>
          </a:xfrm>
        </p:spPr>
        <p:txBody>
          <a:bodyPr/>
          <a:lstStyle/>
          <a:p>
            <a:r>
              <a:rPr lang="zh-CN" altLang="en-US" dirty="0"/>
              <a:t>既然材质是物体的固有属性，我们可以材质参数加到我们的</a:t>
            </a:r>
            <a:r>
              <a:rPr lang="en-US" altLang="zh-CN" dirty="0" err="1"/>
              <a:t>TriMesh</a:t>
            </a:r>
            <a:r>
              <a:rPr lang="zh-CN" altLang="en-US" dirty="0"/>
              <a:t>类中，右边代码展示的是</a:t>
            </a:r>
            <a:r>
              <a:rPr lang="en-US" altLang="zh-CN" dirty="0" err="1"/>
              <a:t>TriMesh</a:t>
            </a:r>
            <a:r>
              <a:rPr lang="zh-CN" altLang="en-US" dirty="0"/>
              <a:t>里面的有关材质的函数和变量</a:t>
            </a:r>
            <a:endParaRPr lang="en-US" altLang="zh-CN" dirty="0"/>
          </a:p>
          <a:p>
            <a:r>
              <a:rPr lang="zh-CN" altLang="en-US" dirty="0"/>
              <a:t>刚好光线的参数与物体的材质参数基本一样，而且光源本身也可以作为一个物体来看待，</a:t>
            </a:r>
            <a:r>
              <a:rPr lang="zh-CN" altLang="en-US" b="1" dirty="0"/>
              <a:t>所以我们创建一个</a:t>
            </a:r>
            <a:r>
              <a:rPr lang="en-US" altLang="zh-CN" b="1" dirty="0"/>
              <a:t>Light</a:t>
            </a:r>
            <a:r>
              <a:rPr lang="zh-CN" altLang="en-US" b="1" dirty="0"/>
              <a:t>类作为光源的类，并继承</a:t>
            </a:r>
            <a:r>
              <a:rPr lang="en-US" altLang="zh-CN" b="1" dirty="0" err="1"/>
              <a:t>TriMesh</a:t>
            </a:r>
            <a:r>
              <a:rPr lang="zh-CN" altLang="en-US" b="1" dirty="0"/>
              <a:t>类的属性和函数</a:t>
            </a:r>
            <a:endParaRPr lang="en-US" altLang="zh-CN" b="1" dirty="0"/>
          </a:p>
        </p:txBody>
      </p:sp>
      <p:sp>
        <p:nvSpPr>
          <p:cNvPr id="3" name="标题 2">
            <a:extLst>
              <a:ext uri="{FF2B5EF4-FFF2-40B4-BE49-F238E27FC236}">
                <a16:creationId xmlns:a16="http://schemas.microsoft.com/office/drawing/2014/main" id="{1CE0E480-3081-4FE9-89A9-365D6E812FB0}"/>
              </a:ext>
            </a:extLst>
          </p:cNvPr>
          <p:cNvSpPr>
            <a:spLocks noGrp="1"/>
          </p:cNvSpPr>
          <p:nvPr>
            <p:ph type="title"/>
          </p:nvPr>
        </p:nvSpPr>
        <p:spPr/>
        <p:txBody>
          <a:bodyPr/>
          <a:lstStyle/>
          <a:p>
            <a:r>
              <a:rPr lang="en-US" altLang="zh-CN" dirty="0" err="1"/>
              <a:t>TriMesh</a:t>
            </a:r>
            <a:r>
              <a:rPr lang="zh-CN" altLang="en-US" dirty="0"/>
              <a:t>与</a:t>
            </a:r>
            <a:r>
              <a:rPr lang="en-US" altLang="zh-CN" dirty="0"/>
              <a:t>Light</a:t>
            </a:r>
            <a:endParaRPr lang="zh-CN" altLang="en-US" dirty="0"/>
          </a:p>
        </p:txBody>
      </p:sp>
      <p:sp>
        <p:nvSpPr>
          <p:cNvPr id="17" name="文本框 16">
            <a:extLst>
              <a:ext uri="{FF2B5EF4-FFF2-40B4-BE49-F238E27FC236}">
                <a16:creationId xmlns:a16="http://schemas.microsoft.com/office/drawing/2014/main" id="{AD369E93-614A-4E5C-B4D9-EEAAB7E1EC74}"/>
              </a:ext>
            </a:extLst>
          </p:cNvPr>
          <p:cNvSpPr txBox="1"/>
          <p:nvPr/>
        </p:nvSpPr>
        <p:spPr>
          <a:xfrm>
            <a:off x="5733054" y="176027"/>
            <a:ext cx="6458946" cy="6555641"/>
          </a:xfrm>
          <a:prstGeom prst="rect">
            <a:avLst/>
          </a:prstGeom>
          <a:noFill/>
        </p:spPr>
        <p:txBody>
          <a:bodyPr wrap="square">
            <a:spAutoFit/>
          </a:bodyPr>
          <a:lstStyle/>
          <a:p>
            <a:r>
              <a:rPr lang="en-US" altLang="zh-CN" sz="1400" b="0" dirty="0">
                <a:solidFill>
                  <a:srgbClr val="569CD6"/>
                </a:solidFill>
                <a:effectLst/>
                <a:latin typeface="Consolas" panose="020B0609020204030204" pitchFamily="49" charset="0"/>
              </a:rPr>
              <a:t>class</a:t>
            </a:r>
            <a:r>
              <a:rPr lang="en-US" altLang="zh-CN" sz="1400" b="0" dirty="0">
                <a:solidFill>
                  <a:srgbClr val="D4D4D4"/>
                </a:solidFill>
                <a:effectLst/>
                <a:latin typeface="Consolas" panose="020B0609020204030204" pitchFamily="49" charset="0"/>
              </a:rPr>
              <a:t> </a:t>
            </a:r>
            <a:r>
              <a:rPr lang="en-US" altLang="zh-CN" sz="1400" b="0" dirty="0" err="1">
                <a:solidFill>
                  <a:srgbClr val="4EC9B0"/>
                </a:solidFill>
                <a:effectLst/>
                <a:latin typeface="Consolas" panose="020B0609020204030204" pitchFamily="49" charset="0"/>
              </a:rPr>
              <a:t>TriMesh</a:t>
            </a:r>
            <a:r>
              <a:rPr lang="en-US" altLang="zh-CN" sz="1400" dirty="0">
                <a:solidFill>
                  <a:srgbClr val="D4D4D4"/>
                </a:solidFill>
                <a:latin typeface="Consolas" panose="020B0609020204030204" pitchFamily="49" charset="0"/>
              </a:rPr>
              <a:t> </a:t>
            </a:r>
            <a:r>
              <a:rPr lang="en-US" altLang="zh-CN" sz="1400" b="0" dirty="0">
                <a:solidFill>
                  <a:srgbClr val="D4D4D4"/>
                </a:solidFill>
                <a:effectLst/>
                <a:latin typeface="Consolas" panose="020B0609020204030204" pitchFamily="49" charset="0"/>
              </a:rPr>
              <a:t>{</a:t>
            </a:r>
          </a:p>
          <a:p>
            <a:r>
              <a:rPr lang="en-US" altLang="zh-CN" sz="1400" b="0" dirty="0">
                <a:solidFill>
                  <a:srgbClr val="569CD6"/>
                </a:solidFill>
                <a:effectLst/>
                <a:latin typeface="Consolas" panose="020B0609020204030204" pitchFamily="49" charset="0"/>
              </a:rPr>
              <a:t>public:</a:t>
            </a:r>
            <a:br>
              <a:rPr lang="en-US" altLang="zh-CN" sz="1400" b="0" dirty="0">
                <a:solidFill>
                  <a:srgbClr val="D4D4D4"/>
                </a:solidFill>
                <a:effectLst/>
                <a:latin typeface="Consolas" panose="020B0609020204030204" pitchFamily="49" charset="0"/>
              </a:rPr>
            </a:br>
            <a:r>
              <a:rPr lang="en-US" altLang="zh-CN" sz="1400" b="0" dirty="0">
                <a:solidFill>
                  <a:srgbClr val="6A9955"/>
                </a:solidFill>
                <a:effectLst/>
                <a:latin typeface="Consolas" panose="020B0609020204030204" pitchFamily="49" charset="0"/>
              </a:rPr>
              <a:t>    // </a:t>
            </a:r>
            <a:r>
              <a:rPr lang="zh-CN" altLang="en-US" sz="1400" b="0" dirty="0">
                <a:solidFill>
                  <a:srgbClr val="6A9955"/>
                </a:solidFill>
                <a:effectLst/>
                <a:latin typeface="Consolas" panose="020B0609020204030204" pitchFamily="49" charset="0"/>
              </a:rPr>
              <a:t>新增的函数</a:t>
            </a:r>
            <a:endParaRPr lang="en-US" altLang="zh-CN" sz="1400" b="0" dirty="0">
              <a:solidFill>
                <a:srgbClr val="6A9955"/>
              </a:solidFill>
              <a:effectLst/>
              <a:latin typeface="Consolas" panose="020B0609020204030204" pitchFamily="49" charset="0"/>
            </a:endParaRPr>
          </a:p>
          <a:p>
            <a:r>
              <a:rPr lang="zh-CN" altLang="en-US" sz="1400" b="0" dirty="0">
                <a:solidFill>
                  <a:srgbClr val="6A9955"/>
                </a:solidFill>
                <a:effectLst/>
                <a:latin typeface="Consolas" panose="020B0609020204030204" pitchFamily="49" charset="0"/>
              </a:rPr>
              <a:t>    </a:t>
            </a:r>
            <a:r>
              <a:rPr lang="en-US" altLang="zh-CN" sz="1400" b="0" dirty="0">
                <a:solidFill>
                  <a:srgbClr val="6A9955"/>
                </a:solidFill>
                <a:effectLst/>
                <a:latin typeface="Consolas" panose="020B0609020204030204" pitchFamily="49" charset="0"/>
              </a:rPr>
              <a:t>// </a:t>
            </a:r>
            <a:r>
              <a:rPr lang="zh-CN" altLang="en-US" sz="1400" b="0" dirty="0">
                <a:solidFill>
                  <a:srgbClr val="6A9955"/>
                </a:solidFill>
                <a:effectLst/>
                <a:latin typeface="Consolas" panose="020B0609020204030204" pitchFamily="49" charset="0"/>
              </a:rPr>
              <a:t>设置物体材质</a:t>
            </a:r>
            <a:endParaRPr lang="zh-CN" altLang="en-US" sz="1400" b="0" dirty="0">
              <a:solidFill>
                <a:srgbClr val="D4D4D4"/>
              </a:solidFill>
              <a:effectLst/>
              <a:latin typeface="Consolas" panose="020B0609020204030204" pitchFamily="49" charset="0"/>
            </a:endParaRPr>
          </a:p>
          <a:p>
            <a:r>
              <a:rPr lang="zh-CN" altLang="en-US" sz="1400" b="0" dirty="0">
                <a:solidFill>
                  <a:srgbClr val="D4D4D4"/>
                </a:solidFill>
                <a:effectLst/>
                <a:latin typeface="Consolas" panose="020B0609020204030204" pitchFamily="49" charset="0"/>
              </a:rPr>
              <a:t>    </a:t>
            </a:r>
            <a:r>
              <a:rPr lang="en-US" altLang="zh-CN" sz="1400" b="0" dirty="0" err="1">
                <a:solidFill>
                  <a:srgbClr val="4EC9B0"/>
                </a:solidFill>
                <a:effectLst/>
                <a:latin typeface="Consolas" panose="020B0609020204030204" pitchFamily="49" charset="0"/>
              </a:rPr>
              <a:t>glm</a:t>
            </a:r>
            <a:r>
              <a:rPr lang="en-US" altLang="zh-CN" sz="1400" b="0" dirty="0">
                <a:solidFill>
                  <a:srgbClr val="D4D4D4"/>
                </a:solidFill>
                <a:effectLst/>
                <a:latin typeface="Consolas" panose="020B0609020204030204" pitchFamily="49" charset="0"/>
              </a:rPr>
              <a:t>::</a:t>
            </a:r>
            <a:r>
              <a:rPr lang="en-US" altLang="zh-CN" sz="1400" b="0" dirty="0">
                <a:solidFill>
                  <a:srgbClr val="4EC9B0"/>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 </a:t>
            </a:r>
            <a:r>
              <a:rPr lang="en-US" altLang="zh-CN" sz="1400" b="0" dirty="0" err="1">
                <a:solidFill>
                  <a:srgbClr val="DCDCAA"/>
                </a:solidFill>
                <a:effectLst/>
                <a:latin typeface="Consolas" panose="020B0609020204030204" pitchFamily="49" charset="0"/>
              </a:rPr>
              <a:t>getAmbient</a:t>
            </a:r>
            <a:r>
              <a:rPr lang="en-US" altLang="zh-CN" sz="1400" b="0" dirty="0">
                <a:solidFill>
                  <a:srgbClr val="D4D4D4"/>
                </a:solidFill>
                <a:effectLst/>
                <a:latin typeface="Consolas" panose="020B0609020204030204" pitchFamily="49" charset="0"/>
              </a:rPr>
              <a:t>();</a:t>
            </a:r>
          </a:p>
          <a:p>
            <a:r>
              <a:rPr lang="en-US" altLang="zh-CN" sz="1400" b="0" dirty="0">
                <a:solidFill>
                  <a:srgbClr val="D4D4D4"/>
                </a:solidFill>
                <a:effectLst/>
                <a:latin typeface="Consolas" panose="020B0609020204030204" pitchFamily="49" charset="0"/>
              </a:rPr>
              <a:t>    </a:t>
            </a:r>
            <a:r>
              <a:rPr lang="en-US" altLang="zh-CN" sz="1400" b="0" dirty="0" err="1">
                <a:solidFill>
                  <a:srgbClr val="4EC9B0"/>
                </a:solidFill>
                <a:effectLst/>
                <a:latin typeface="Consolas" panose="020B0609020204030204" pitchFamily="49" charset="0"/>
              </a:rPr>
              <a:t>glm</a:t>
            </a:r>
            <a:r>
              <a:rPr lang="en-US" altLang="zh-CN" sz="1400" b="0" dirty="0">
                <a:solidFill>
                  <a:srgbClr val="D4D4D4"/>
                </a:solidFill>
                <a:effectLst/>
                <a:latin typeface="Consolas" panose="020B0609020204030204" pitchFamily="49" charset="0"/>
              </a:rPr>
              <a:t>::</a:t>
            </a:r>
            <a:r>
              <a:rPr lang="en-US" altLang="zh-CN" sz="1400" b="0" dirty="0">
                <a:solidFill>
                  <a:srgbClr val="4EC9B0"/>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 </a:t>
            </a:r>
            <a:r>
              <a:rPr lang="en-US" altLang="zh-CN" sz="1400" b="0" dirty="0" err="1">
                <a:solidFill>
                  <a:srgbClr val="DCDCAA"/>
                </a:solidFill>
                <a:effectLst/>
                <a:latin typeface="Consolas" panose="020B0609020204030204" pitchFamily="49" charset="0"/>
              </a:rPr>
              <a:t>getDiffuse</a:t>
            </a:r>
            <a:r>
              <a:rPr lang="en-US" altLang="zh-CN" sz="1400" b="0" dirty="0">
                <a:solidFill>
                  <a:srgbClr val="D4D4D4"/>
                </a:solidFill>
                <a:effectLst/>
                <a:latin typeface="Consolas" panose="020B0609020204030204" pitchFamily="49" charset="0"/>
              </a:rPr>
              <a:t>();</a:t>
            </a:r>
          </a:p>
          <a:p>
            <a:r>
              <a:rPr lang="en-US" altLang="zh-CN" sz="1400" b="0" dirty="0">
                <a:solidFill>
                  <a:srgbClr val="D4D4D4"/>
                </a:solidFill>
                <a:effectLst/>
                <a:latin typeface="Consolas" panose="020B0609020204030204" pitchFamily="49" charset="0"/>
              </a:rPr>
              <a:t>    </a:t>
            </a:r>
            <a:r>
              <a:rPr lang="en-US" altLang="zh-CN" sz="1400" b="0" dirty="0" err="1">
                <a:solidFill>
                  <a:srgbClr val="4EC9B0"/>
                </a:solidFill>
                <a:effectLst/>
                <a:latin typeface="Consolas" panose="020B0609020204030204" pitchFamily="49" charset="0"/>
              </a:rPr>
              <a:t>glm</a:t>
            </a:r>
            <a:r>
              <a:rPr lang="en-US" altLang="zh-CN" sz="1400" b="0" dirty="0">
                <a:solidFill>
                  <a:srgbClr val="D4D4D4"/>
                </a:solidFill>
                <a:effectLst/>
                <a:latin typeface="Consolas" panose="020B0609020204030204" pitchFamily="49" charset="0"/>
              </a:rPr>
              <a:t>::</a:t>
            </a:r>
            <a:r>
              <a:rPr lang="en-US" altLang="zh-CN" sz="1400" b="0" dirty="0">
                <a:solidFill>
                  <a:srgbClr val="4EC9B0"/>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 </a:t>
            </a:r>
            <a:r>
              <a:rPr lang="en-US" altLang="zh-CN" sz="1400" b="0" dirty="0" err="1">
                <a:solidFill>
                  <a:srgbClr val="DCDCAA"/>
                </a:solidFill>
                <a:effectLst/>
                <a:latin typeface="Consolas" panose="020B0609020204030204" pitchFamily="49" charset="0"/>
              </a:rPr>
              <a:t>getSpecular</a:t>
            </a:r>
            <a:r>
              <a:rPr lang="en-US" altLang="zh-CN" sz="1400" b="0" dirty="0">
                <a:solidFill>
                  <a:srgbClr val="D4D4D4"/>
                </a:solidFill>
                <a:effectLst/>
                <a:latin typeface="Consolas" panose="020B0609020204030204" pitchFamily="49" charset="0"/>
              </a:rPr>
              <a:t>();</a:t>
            </a:r>
          </a:p>
          <a:p>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float</a:t>
            </a:r>
            <a:r>
              <a:rPr lang="en-US" altLang="zh-CN" sz="1400" b="0" dirty="0">
                <a:solidFill>
                  <a:srgbClr val="D4D4D4"/>
                </a:solidFill>
                <a:effectLst/>
                <a:latin typeface="Consolas" panose="020B0609020204030204" pitchFamily="49" charset="0"/>
              </a:rPr>
              <a:t> </a:t>
            </a:r>
            <a:r>
              <a:rPr lang="en-US" altLang="zh-CN" sz="1400" b="0" dirty="0" err="1">
                <a:solidFill>
                  <a:srgbClr val="DCDCAA"/>
                </a:solidFill>
                <a:effectLst/>
                <a:latin typeface="Consolas" panose="020B0609020204030204" pitchFamily="49" charset="0"/>
              </a:rPr>
              <a:t>getShininess</a:t>
            </a:r>
            <a:r>
              <a:rPr lang="en-US" altLang="zh-CN" sz="1400" b="0" dirty="0">
                <a:solidFill>
                  <a:srgbClr val="D4D4D4"/>
                </a:solidFill>
                <a:effectLst/>
                <a:latin typeface="Consolas" panose="020B0609020204030204" pitchFamily="49" charset="0"/>
              </a:rPr>
              <a:t>();</a:t>
            </a:r>
          </a:p>
          <a:p>
            <a:br>
              <a:rPr lang="en-US" altLang="zh-CN" sz="1400" b="0" dirty="0">
                <a:solidFill>
                  <a:srgbClr val="D4D4D4"/>
                </a:solidFill>
                <a:effectLst/>
                <a:latin typeface="Consolas" panose="020B0609020204030204" pitchFamily="49" charset="0"/>
              </a:rPr>
            </a:br>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void</a:t>
            </a:r>
            <a:r>
              <a:rPr lang="en-US" altLang="zh-CN" sz="1400" b="0" dirty="0">
                <a:solidFill>
                  <a:srgbClr val="D4D4D4"/>
                </a:solidFill>
                <a:effectLst/>
                <a:latin typeface="Consolas" panose="020B0609020204030204" pitchFamily="49" charset="0"/>
              </a:rPr>
              <a:t> </a:t>
            </a:r>
            <a:r>
              <a:rPr lang="en-US" altLang="zh-CN" sz="1400" b="0" dirty="0" err="1">
                <a:solidFill>
                  <a:srgbClr val="DCDCAA"/>
                </a:solidFill>
                <a:effectLst/>
                <a:latin typeface="Consolas" panose="020B0609020204030204" pitchFamily="49" charset="0"/>
              </a:rPr>
              <a:t>setAmbient</a:t>
            </a:r>
            <a:r>
              <a:rPr lang="en-US" altLang="zh-CN" sz="1400" b="0" dirty="0">
                <a:solidFill>
                  <a:srgbClr val="D4D4D4"/>
                </a:solidFill>
                <a:effectLst/>
                <a:latin typeface="Consolas" panose="020B0609020204030204" pitchFamily="49" charset="0"/>
              </a:rPr>
              <a:t>(</a:t>
            </a:r>
            <a:r>
              <a:rPr lang="en-US" altLang="zh-CN" sz="1400" b="0" dirty="0" err="1">
                <a:solidFill>
                  <a:srgbClr val="4EC9B0"/>
                </a:solidFill>
                <a:effectLst/>
                <a:latin typeface="Consolas" panose="020B0609020204030204" pitchFamily="49" charset="0"/>
              </a:rPr>
              <a:t>glm</a:t>
            </a:r>
            <a:r>
              <a:rPr lang="en-US" altLang="zh-CN" sz="1400" b="0" dirty="0">
                <a:solidFill>
                  <a:srgbClr val="D4D4D4"/>
                </a:solidFill>
                <a:effectLst/>
                <a:latin typeface="Consolas" panose="020B0609020204030204" pitchFamily="49" charset="0"/>
              </a:rPr>
              <a:t>::</a:t>
            </a:r>
            <a:r>
              <a:rPr lang="en-US" altLang="zh-CN" sz="1400" b="0" dirty="0">
                <a:solidFill>
                  <a:srgbClr val="4EC9B0"/>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_ambient</a:t>
            </a:r>
            <a:r>
              <a:rPr lang="en-US" altLang="zh-CN" sz="1400" b="0" dirty="0">
                <a:solidFill>
                  <a:srgbClr val="D4D4D4"/>
                </a:solidFill>
                <a:effectLst/>
                <a:latin typeface="Consolas" panose="020B0609020204030204" pitchFamily="49" charset="0"/>
              </a:rPr>
              <a:t> );</a:t>
            </a:r>
          </a:p>
          <a:p>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void</a:t>
            </a:r>
            <a:r>
              <a:rPr lang="en-US" altLang="zh-CN" sz="1400" b="0" dirty="0">
                <a:solidFill>
                  <a:srgbClr val="D4D4D4"/>
                </a:solidFill>
                <a:effectLst/>
                <a:latin typeface="Consolas" panose="020B0609020204030204" pitchFamily="49" charset="0"/>
              </a:rPr>
              <a:t> </a:t>
            </a:r>
            <a:r>
              <a:rPr lang="en-US" altLang="zh-CN" sz="1400" b="0" dirty="0" err="1">
                <a:solidFill>
                  <a:srgbClr val="DCDCAA"/>
                </a:solidFill>
                <a:effectLst/>
                <a:latin typeface="Consolas" panose="020B0609020204030204" pitchFamily="49" charset="0"/>
              </a:rPr>
              <a:t>setDiffuse</a:t>
            </a:r>
            <a:r>
              <a:rPr lang="en-US" altLang="zh-CN" sz="1400" b="0" dirty="0">
                <a:solidFill>
                  <a:srgbClr val="D4D4D4"/>
                </a:solidFill>
                <a:effectLst/>
                <a:latin typeface="Consolas" panose="020B0609020204030204" pitchFamily="49" charset="0"/>
              </a:rPr>
              <a:t>(</a:t>
            </a:r>
            <a:r>
              <a:rPr lang="en-US" altLang="zh-CN" sz="1400" b="0" dirty="0" err="1">
                <a:solidFill>
                  <a:srgbClr val="4EC9B0"/>
                </a:solidFill>
                <a:effectLst/>
                <a:latin typeface="Consolas" panose="020B0609020204030204" pitchFamily="49" charset="0"/>
              </a:rPr>
              <a:t>glm</a:t>
            </a:r>
            <a:r>
              <a:rPr lang="en-US" altLang="zh-CN" sz="1400" b="0" dirty="0">
                <a:solidFill>
                  <a:srgbClr val="D4D4D4"/>
                </a:solidFill>
                <a:effectLst/>
                <a:latin typeface="Consolas" panose="020B0609020204030204" pitchFamily="49" charset="0"/>
              </a:rPr>
              <a:t>::</a:t>
            </a:r>
            <a:r>
              <a:rPr lang="en-US" altLang="zh-CN" sz="1400" b="0" dirty="0">
                <a:solidFill>
                  <a:srgbClr val="4EC9B0"/>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_diffuse</a:t>
            </a:r>
            <a:r>
              <a:rPr lang="en-US" altLang="zh-CN" sz="1400" b="0" dirty="0">
                <a:solidFill>
                  <a:srgbClr val="D4D4D4"/>
                </a:solidFill>
                <a:effectLst/>
                <a:latin typeface="Consolas" panose="020B0609020204030204" pitchFamily="49" charset="0"/>
              </a:rPr>
              <a:t>);</a:t>
            </a:r>
          </a:p>
          <a:p>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void</a:t>
            </a:r>
            <a:r>
              <a:rPr lang="en-US" altLang="zh-CN" sz="1400" b="0" dirty="0">
                <a:solidFill>
                  <a:srgbClr val="D4D4D4"/>
                </a:solidFill>
                <a:effectLst/>
                <a:latin typeface="Consolas" panose="020B0609020204030204" pitchFamily="49" charset="0"/>
              </a:rPr>
              <a:t> </a:t>
            </a:r>
            <a:r>
              <a:rPr lang="en-US" altLang="zh-CN" sz="1400" b="0" dirty="0" err="1">
                <a:solidFill>
                  <a:srgbClr val="DCDCAA"/>
                </a:solidFill>
                <a:effectLst/>
                <a:latin typeface="Consolas" panose="020B0609020204030204" pitchFamily="49" charset="0"/>
              </a:rPr>
              <a:t>setSpecular</a:t>
            </a:r>
            <a:r>
              <a:rPr lang="en-US" altLang="zh-CN" sz="1400" b="0" dirty="0">
                <a:solidFill>
                  <a:srgbClr val="D4D4D4"/>
                </a:solidFill>
                <a:effectLst/>
                <a:latin typeface="Consolas" panose="020B0609020204030204" pitchFamily="49" charset="0"/>
              </a:rPr>
              <a:t>(</a:t>
            </a:r>
            <a:r>
              <a:rPr lang="en-US" altLang="zh-CN" sz="1400" b="0" dirty="0" err="1">
                <a:solidFill>
                  <a:srgbClr val="4EC9B0"/>
                </a:solidFill>
                <a:effectLst/>
                <a:latin typeface="Consolas" panose="020B0609020204030204" pitchFamily="49" charset="0"/>
              </a:rPr>
              <a:t>glm</a:t>
            </a:r>
            <a:r>
              <a:rPr lang="en-US" altLang="zh-CN" sz="1400" b="0" dirty="0">
                <a:solidFill>
                  <a:srgbClr val="D4D4D4"/>
                </a:solidFill>
                <a:effectLst/>
                <a:latin typeface="Consolas" panose="020B0609020204030204" pitchFamily="49" charset="0"/>
              </a:rPr>
              <a:t>::</a:t>
            </a:r>
            <a:r>
              <a:rPr lang="en-US" altLang="zh-CN" sz="1400" b="0" dirty="0">
                <a:solidFill>
                  <a:srgbClr val="4EC9B0"/>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_specular</a:t>
            </a:r>
            <a:r>
              <a:rPr lang="en-US" altLang="zh-CN" sz="1400" b="0" dirty="0">
                <a:solidFill>
                  <a:srgbClr val="D4D4D4"/>
                </a:solidFill>
                <a:effectLst/>
                <a:latin typeface="Consolas" panose="020B0609020204030204" pitchFamily="49" charset="0"/>
              </a:rPr>
              <a:t>);</a:t>
            </a:r>
          </a:p>
          <a:p>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void</a:t>
            </a:r>
            <a:r>
              <a:rPr lang="en-US" altLang="zh-CN" sz="1400" b="0" dirty="0">
                <a:solidFill>
                  <a:srgbClr val="D4D4D4"/>
                </a:solidFill>
                <a:effectLst/>
                <a:latin typeface="Consolas" panose="020B0609020204030204" pitchFamily="49" charset="0"/>
              </a:rPr>
              <a:t> </a:t>
            </a:r>
            <a:r>
              <a:rPr lang="en-US" altLang="zh-CN" sz="1400" b="0" dirty="0" err="1">
                <a:solidFill>
                  <a:srgbClr val="DCDCAA"/>
                </a:solidFill>
                <a:effectLst/>
                <a:latin typeface="Consolas" panose="020B0609020204030204" pitchFamily="49" charset="0"/>
              </a:rPr>
              <a:t>setShininess</a:t>
            </a:r>
            <a:r>
              <a:rPr lang="en-US" altLang="zh-CN" sz="1400" b="0" dirty="0">
                <a:solidFill>
                  <a:srgbClr val="D4D4D4"/>
                </a:solidFill>
                <a:effectLst/>
                <a:latin typeface="Consolas" panose="020B0609020204030204" pitchFamily="49" charset="0"/>
              </a:rPr>
              <a:t>(</a:t>
            </a:r>
            <a:r>
              <a:rPr lang="en-US" altLang="zh-CN" sz="1400" b="0" dirty="0">
                <a:solidFill>
                  <a:srgbClr val="569CD6"/>
                </a:solidFill>
                <a:effectLst/>
                <a:latin typeface="Consolas" panose="020B0609020204030204" pitchFamily="49" charset="0"/>
              </a:rPr>
              <a:t>float</a:t>
            </a:r>
            <a:r>
              <a:rPr lang="en-US" altLang="zh-CN" sz="1400" b="0" dirty="0">
                <a:solidFill>
                  <a:srgbClr val="D4D4D4"/>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shininess</a:t>
            </a:r>
            <a:r>
              <a:rPr lang="en-US" altLang="zh-CN" sz="1400" b="0" dirty="0">
                <a:solidFill>
                  <a:srgbClr val="D4D4D4"/>
                </a:solidFill>
                <a:effectLst/>
                <a:latin typeface="Consolas" panose="020B0609020204030204" pitchFamily="49" charset="0"/>
              </a:rPr>
              <a:t>);</a:t>
            </a:r>
          </a:p>
          <a:p>
            <a:br>
              <a:rPr lang="en-US" altLang="zh-CN" sz="1400" b="0" dirty="0">
                <a:solidFill>
                  <a:srgbClr val="D4D4D4"/>
                </a:solidFill>
                <a:effectLst/>
                <a:latin typeface="Consolas" panose="020B0609020204030204" pitchFamily="49" charset="0"/>
              </a:rPr>
            </a:br>
            <a:r>
              <a:rPr lang="en-US" altLang="zh-CN" sz="1400" b="0" dirty="0">
                <a:solidFill>
                  <a:srgbClr val="569CD6"/>
                </a:solidFill>
                <a:effectLst/>
                <a:latin typeface="Consolas" panose="020B0609020204030204" pitchFamily="49" charset="0"/>
              </a:rPr>
              <a:t>protected:</a:t>
            </a:r>
            <a:endParaRPr lang="en-US" altLang="zh-CN" sz="1400" b="0" dirty="0">
              <a:solidFill>
                <a:srgbClr val="D4D4D4"/>
              </a:solidFill>
              <a:effectLst/>
              <a:latin typeface="Consolas" panose="020B0609020204030204" pitchFamily="49" charset="0"/>
            </a:endParaRPr>
          </a:p>
          <a:p>
            <a:r>
              <a:rPr lang="en-US" altLang="zh-CN" sz="1400" b="0" dirty="0">
                <a:solidFill>
                  <a:srgbClr val="6A9955"/>
                </a:solidFill>
                <a:effectLst/>
                <a:latin typeface="Consolas" panose="020B0609020204030204" pitchFamily="49" charset="0"/>
              </a:rPr>
              <a:t>    // </a:t>
            </a:r>
            <a:r>
              <a:rPr lang="zh-CN" altLang="en-US" sz="1400" b="0" dirty="0">
                <a:solidFill>
                  <a:srgbClr val="6A9955"/>
                </a:solidFill>
                <a:effectLst/>
                <a:latin typeface="Consolas" panose="020B0609020204030204" pitchFamily="49" charset="0"/>
              </a:rPr>
              <a:t>新增的变量</a:t>
            </a:r>
            <a:br>
              <a:rPr lang="zh-CN" altLang="en-US" sz="1400" b="0" dirty="0">
                <a:solidFill>
                  <a:srgbClr val="D4D4D4"/>
                </a:solidFill>
                <a:effectLst/>
                <a:latin typeface="Consolas" panose="020B0609020204030204" pitchFamily="49" charset="0"/>
              </a:rPr>
            </a:br>
            <a:r>
              <a:rPr lang="en-US" altLang="zh-CN" sz="1400" b="0" dirty="0">
                <a:solidFill>
                  <a:srgbClr val="D4D4D4"/>
                </a:solidFill>
                <a:effectLst/>
                <a:latin typeface="Consolas" panose="020B0609020204030204" pitchFamily="49" charset="0"/>
              </a:rPr>
              <a:t>    </a:t>
            </a:r>
            <a:r>
              <a:rPr lang="en-US" altLang="zh-CN" sz="1400" b="0" dirty="0" err="1">
                <a:solidFill>
                  <a:srgbClr val="4EC9B0"/>
                </a:solidFill>
                <a:effectLst/>
                <a:latin typeface="Consolas" panose="020B0609020204030204" pitchFamily="49" charset="0"/>
              </a:rPr>
              <a:t>glm</a:t>
            </a:r>
            <a:r>
              <a:rPr lang="en-US" altLang="zh-CN" sz="1400" b="0" dirty="0">
                <a:solidFill>
                  <a:srgbClr val="D4D4D4"/>
                </a:solidFill>
                <a:effectLst/>
                <a:latin typeface="Consolas" panose="020B0609020204030204" pitchFamily="49" charset="0"/>
              </a:rPr>
              <a:t>::</a:t>
            </a:r>
            <a:r>
              <a:rPr lang="en-US" altLang="zh-CN" sz="1400" b="0" dirty="0">
                <a:solidFill>
                  <a:srgbClr val="4EC9B0"/>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ambient</a:t>
            </a:r>
            <a:r>
              <a:rPr lang="en-US" altLang="zh-CN" sz="1400" b="0" dirty="0">
                <a:solidFill>
                  <a:srgbClr val="D4D4D4"/>
                </a:solidFill>
                <a:effectLst/>
                <a:latin typeface="Consolas" panose="020B0609020204030204" pitchFamily="49" charset="0"/>
              </a:rPr>
              <a:t>;</a:t>
            </a:r>
            <a:r>
              <a:rPr lang="en-US" altLang="zh-CN" sz="1400" b="0" dirty="0">
                <a:solidFill>
                  <a:srgbClr val="6A9955"/>
                </a:solidFill>
                <a:effectLst/>
                <a:latin typeface="Consolas" panose="020B0609020204030204" pitchFamily="49" charset="0"/>
              </a:rPr>
              <a:t>              // </a:t>
            </a:r>
            <a:r>
              <a:rPr lang="zh-CN" altLang="en-US" sz="1400" b="0" dirty="0">
                <a:solidFill>
                  <a:srgbClr val="6A9955"/>
                </a:solidFill>
                <a:effectLst/>
                <a:latin typeface="Consolas" panose="020B0609020204030204" pitchFamily="49" charset="0"/>
              </a:rPr>
              <a:t>环境光</a:t>
            </a:r>
            <a:endParaRPr lang="zh-CN" altLang="en-US" sz="1400" b="0" dirty="0">
              <a:solidFill>
                <a:srgbClr val="D4D4D4"/>
              </a:solidFill>
              <a:effectLst/>
              <a:latin typeface="Consolas" panose="020B0609020204030204" pitchFamily="49" charset="0"/>
            </a:endParaRPr>
          </a:p>
          <a:p>
            <a:r>
              <a:rPr lang="zh-CN" altLang="en-US" sz="1400" b="0" dirty="0">
                <a:solidFill>
                  <a:srgbClr val="D4D4D4"/>
                </a:solidFill>
                <a:effectLst/>
                <a:latin typeface="Consolas" panose="020B0609020204030204" pitchFamily="49" charset="0"/>
              </a:rPr>
              <a:t>    </a:t>
            </a:r>
            <a:r>
              <a:rPr lang="en-US" altLang="zh-CN" sz="1400" b="0" dirty="0" err="1">
                <a:solidFill>
                  <a:srgbClr val="4EC9B0"/>
                </a:solidFill>
                <a:effectLst/>
                <a:latin typeface="Consolas" panose="020B0609020204030204" pitchFamily="49" charset="0"/>
              </a:rPr>
              <a:t>glm</a:t>
            </a:r>
            <a:r>
              <a:rPr lang="en-US" altLang="zh-CN" sz="1400" b="0" dirty="0">
                <a:solidFill>
                  <a:srgbClr val="D4D4D4"/>
                </a:solidFill>
                <a:effectLst/>
                <a:latin typeface="Consolas" panose="020B0609020204030204" pitchFamily="49" charset="0"/>
              </a:rPr>
              <a:t>::</a:t>
            </a:r>
            <a:r>
              <a:rPr lang="en-US" altLang="zh-CN" sz="1400" b="0" dirty="0">
                <a:solidFill>
                  <a:srgbClr val="4EC9B0"/>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diffuse</a:t>
            </a:r>
            <a:r>
              <a:rPr lang="en-US" altLang="zh-CN" sz="1400" b="0" dirty="0">
                <a:solidFill>
                  <a:srgbClr val="D4D4D4"/>
                </a:solidFill>
                <a:effectLst/>
                <a:latin typeface="Consolas" panose="020B0609020204030204" pitchFamily="49" charset="0"/>
              </a:rPr>
              <a:t>;</a:t>
            </a:r>
            <a:r>
              <a:rPr lang="en-US" altLang="zh-CN" sz="1400" b="0" dirty="0">
                <a:solidFill>
                  <a:srgbClr val="6A9955"/>
                </a:solidFill>
                <a:effectLst/>
                <a:latin typeface="Consolas" panose="020B0609020204030204" pitchFamily="49" charset="0"/>
              </a:rPr>
              <a:t>              // </a:t>
            </a:r>
            <a:r>
              <a:rPr lang="zh-CN" altLang="en-US" sz="1400" b="0" dirty="0">
                <a:solidFill>
                  <a:srgbClr val="6A9955"/>
                </a:solidFill>
                <a:effectLst/>
                <a:latin typeface="Consolas" panose="020B0609020204030204" pitchFamily="49" charset="0"/>
              </a:rPr>
              <a:t>漫反射</a:t>
            </a:r>
            <a:endParaRPr lang="zh-CN" altLang="en-US" sz="1400" b="0" dirty="0">
              <a:solidFill>
                <a:srgbClr val="D4D4D4"/>
              </a:solidFill>
              <a:effectLst/>
              <a:latin typeface="Consolas" panose="020B0609020204030204" pitchFamily="49" charset="0"/>
            </a:endParaRPr>
          </a:p>
          <a:p>
            <a:r>
              <a:rPr lang="zh-CN" altLang="en-US" sz="1400" b="0" dirty="0">
                <a:solidFill>
                  <a:srgbClr val="D4D4D4"/>
                </a:solidFill>
                <a:effectLst/>
                <a:latin typeface="Consolas" panose="020B0609020204030204" pitchFamily="49" charset="0"/>
              </a:rPr>
              <a:t>    </a:t>
            </a:r>
            <a:r>
              <a:rPr lang="en-US" altLang="zh-CN" sz="1400" b="0" dirty="0" err="1">
                <a:solidFill>
                  <a:srgbClr val="4EC9B0"/>
                </a:solidFill>
                <a:effectLst/>
                <a:latin typeface="Consolas" panose="020B0609020204030204" pitchFamily="49" charset="0"/>
              </a:rPr>
              <a:t>glm</a:t>
            </a:r>
            <a:r>
              <a:rPr lang="en-US" altLang="zh-CN" sz="1400" b="0" dirty="0">
                <a:solidFill>
                  <a:srgbClr val="D4D4D4"/>
                </a:solidFill>
                <a:effectLst/>
                <a:latin typeface="Consolas" panose="020B0609020204030204" pitchFamily="49" charset="0"/>
              </a:rPr>
              <a:t>::</a:t>
            </a:r>
            <a:r>
              <a:rPr lang="en-US" altLang="zh-CN" sz="1400" b="0" dirty="0">
                <a:solidFill>
                  <a:srgbClr val="4EC9B0"/>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specular</a:t>
            </a:r>
            <a:r>
              <a:rPr lang="en-US" altLang="zh-CN" sz="1400" b="0" dirty="0">
                <a:solidFill>
                  <a:srgbClr val="D4D4D4"/>
                </a:solidFill>
                <a:effectLst/>
                <a:latin typeface="Consolas" panose="020B0609020204030204" pitchFamily="49" charset="0"/>
              </a:rPr>
              <a:t>;</a:t>
            </a:r>
            <a:r>
              <a:rPr lang="en-US" altLang="zh-CN" sz="1400" b="0" dirty="0">
                <a:solidFill>
                  <a:srgbClr val="6A9955"/>
                </a:solidFill>
                <a:effectLst/>
                <a:latin typeface="Consolas" panose="020B0609020204030204" pitchFamily="49" charset="0"/>
              </a:rPr>
              <a:t>             // </a:t>
            </a:r>
            <a:r>
              <a:rPr lang="zh-CN" altLang="en-US" sz="1400" b="0" dirty="0">
                <a:solidFill>
                  <a:srgbClr val="6A9955"/>
                </a:solidFill>
                <a:effectLst/>
                <a:latin typeface="Consolas" panose="020B0609020204030204" pitchFamily="49" charset="0"/>
              </a:rPr>
              <a:t>镜面反射</a:t>
            </a:r>
            <a:endParaRPr lang="zh-CN" altLang="en-US" sz="1400" b="0" dirty="0">
              <a:solidFill>
                <a:srgbClr val="D4D4D4"/>
              </a:solidFill>
              <a:effectLst/>
              <a:latin typeface="Consolas" panose="020B0609020204030204" pitchFamily="49" charset="0"/>
            </a:endParaRPr>
          </a:p>
          <a:p>
            <a:r>
              <a:rPr lang="zh-CN" altLang="en-US"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float</a:t>
            </a:r>
            <a:r>
              <a:rPr lang="en-US" altLang="zh-CN" sz="1400" b="0" dirty="0">
                <a:solidFill>
                  <a:srgbClr val="D4D4D4"/>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shininess</a:t>
            </a:r>
            <a:r>
              <a:rPr lang="en-US" altLang="zh-CN" sz="1400" b="0" dirty="0">
                <a:solidFill>
                  <a:srgbClr val="D4D4D4"/>
                </a:solidFill>
                <a:effectLst/>
                <a:latin typeface="Consolas" panose="020B0609020204030204" pitchFamily="49" charset="0"/>
              </a:rPr>
              <a:t>;</a:t>
            </a:r>
            <a:r>
              <a:rPr lang="en-US" altLang="zh-CN" sz="1400" b="0" dirty="0">
                <a:solidFill>
                  <a:srgbClr val="6A9955"/>
                </a:solidFill>
                <a:effectLst/>
                <a:latin typeface="Consolas" panose="020B0609020204030204" pitchFamily="49" charset="0"/>
              </a:rPr>
              <a:t>            // </a:t>
            </a:r>
            <a:r>
              <a:rPr lang="zh-CN" altLang="en-US" sz="1400" b="0" dirty="0">
                <a:solidFill>
                  <a:srgbClr val="6A9955"/>
                </a:solidFill>
                <a:effectLst/>
                <a:latin typeface="Consolas" panose="020B0609020204030204" pitchFamily="49" charset="0"/>
              </a:rPr>
              <a:t>高光系数</a:t>
            </a:r>
            <a:br>
              <a:rPr lang="zh-CN" altLang="en-US" sz="1400" b="0" dirty="0">
                <a:solidFill>
                  <a:srgbClr val="D4D4D4"/>
                </a:solidFill>
                <a:effectLst/>
                <a:latin typeface="Consolas" panose="020B0609020204030204" pitchFamily="49" charset="0"/>
              </a:rPr>
            </a:br>
            <a:r>
              <a:rPr lang="en-US" altLang="zh-CN" sz="1400" b="0" dirty="0">
                <a:solidFill>
                  <a:srgbClr val="D4D4D4"/>
                </a:solidFill>
                <a:effectLst/>
                <a:latin typeface="Consolas" panose="020B0609020204030204" pitchFamily="49" charset="0"/>
              </a:rPr>
              <a:t>};</a:t>
            </a:r>
          </a:p>
          <a:p>
            <a:endParaRPr lang="en-US" altLang="zh-CN" sz="1400" dirty="0">
              <a:solidFill>
                <a:srgbClr val="D4D4D4"/>
              </a:solidFill>
              <a:latin typeface="Consolas" panose="020B0609020204030204" pitchFamily="49" charset="0"/>
            </a:endParaRPr>
          </a:p>
          <a:p>
            <a:r>
              <a:rPr lang="en-US" altLang="zh-CN" sz="1400" dirty="0">
                <a:solidFill>
                  <a:srgbClr val="D4D4D4"/>
                </a:solidFill>
                <a:latin typeface="Consolas" panose="020B0609020204030204" pitchFamily="49" charset="0"/>
              </a:rPr>
              <a:t>------------------------------------------------------</a:t>
            </a:r>
          </a:p>
          <a:p>
            <a:endParaRPr lang="en-US" altLang="zh-CN" sz="1400" b="0" dirty="0">
              <a:solidFill>
                <a:srgbClr val="6A9955"/>
              </a:solidFill>
              <a:effectLst/>
              <a:latin typeface="Consolas" panose="020B0609020204030204" pitchFamily="49" charset="0"/>
            </a:endParaRPr>
          </a:p>
          <a:p>
            <a:r>
              <a:rPr lang="en-US" altLang="zh-CN" sz="1400" b="0" dirty="0">
                <a:solidFill>
                  <a:srgbClr val="6A9955"/>
                </a:solidFill>
                <a:effectLst/>
                <a:latin typeface="Consolas" panose="020B0609020204030204" pitchFamily="49" charset="0"/>
              </a:rPr>
              <a:t>// </a:t>
            </a:r>
            <a:r>
              <a:rPr lang="en-US" altLang="zh-CN" sz="1400" b="0" dirty="0" err="1">
                <a:solidFill>
                  <a:srgbClr val="6A9955"/>
                </a:solidFill>
                <a:effectLst/>
                <a:latin typeface="Consolas" panose="020B0609020204030204" pitchFamily="49" charset="0"/>
              </a:rPr>
              <a:t>TriMesh.h</a:t>
            </a:r>
            <a:r>
              <a:rPr lang="zh-CN" altLang="en-US" sz="1400" b="0" dirty="0">
                <a:solidFill>
                  <a:srgbClr val="6A9955"/>
                </a:solidFill>
                <a:effectLst/>
                <a:latin typeface="Consolas" panose="020B0609020204030204" pitchFamily="49" charset="0"/>
              </a:rPr>
              <a:t>中，我们再创建一个继承了</a:t>
            </a:r>
            <a:r>
              <a:rPr lang="en-US" altLang="zh-CN" sz="1400" b="0" dirty="0" err="1">
                <a:solidFill>
                  <a:srgbClr val="6A9955"/>
                </a:solidFill>
                <a:effectLst/>
                <a:latin typeface="Consolas" panose="020B0609020204030204" pitchFamily="49" charset="0"/>
              </a:rPr>
              <a:t>TriMesh</a:t>
            </a:r>
            <a:r>
              <a:rPr lang="zh-CN" altLang="en-US" sz="1400" b="0" dirty="0">
                <a:solidFill>
                  <a:srgbClr val="6A9955"/>
                </a:solidFill>
                <a:effectLst/>
                <a:latin typeface="Consolas" panose="020B0609020204030204" pitchFamily="49" charset="0"/>
              </a:rPr>
              <a:t>的</a:t>
            </a:r>
            <a:r>
              <a:rPr lang="en-US" altLang="zh-CN" sz="1400" b="0" dirty="0">
                <a:solidFill>
                  <a:srgbClr val="6A9955"/>
                </a:solidFill>
                <a:effectLst/>
                <a:latin typeface="Consolas" panose="020B0609020204030204" pitchFamily="49" charset="0"/>
              </a:rPr>
              <a:t>Light</a:t>
            </a:r>
            <a:r>
              <a:rPr lang="zh-CN" altLang="en-US" sz="1400" b="0" dirty="0">
                <a:solidFill>
                  <a:srgbClr val="6A9955"/>
                </a:solidFill>
                <a:effectLst/>
                <a:latin typeface="Consolas" panose="020B0609020204030204" pitchFamily="49" charset="0"/>
              </a:rPr>
              <a:t>类</a:t>
            </a:r>
            <a:br>
              <a:rPr lang="en-US" altLang="zh-CN" sz="1400" b="0" dirty="0">
                <a:solidFill>
                  <a:srgbClr val="D4D4D4"/>
                </a:solidFill>
                <a:effectLst/>
                <a:latin typeface="Consolas" panose="020B0609020204030204" pitchFamily="49" charset="0"/>
              </a:rPr>
            </a:br>
            <a:r>
              <a:rPr lang="en-US" altLang="zh-CN" sz="1400" b="0" dirty="0">
                <a:solidFill>
                  <a:srgbClr val="569CD6"/>
                </a:solidFill>
                <a:effectLst/>
                <a:latin typeface="Consolas" panose="020B0609020204030204" pitchFamily="49" charset="0"/>
              </a:rPr>
              <a:t>class</a:t>
            </a:r>
            <a:r>
              <a:rPr lang="en-US" altLang="zh-CN" sz="1400" b="0" dirty="0">
                <a:solidFill>
                  <a:srgbClr val="D4D4D4"/>
                </a:solidFill>
                <a:effectLst/>
                <a:latin typeface="Consolas" panose="020B0609020204030204" pitchFamily="49" charset="0"/>
              </a:rPr>
              <a:t> </a:t>
            </a:r>
            <a:r>
              <a:rPr lang="en-US" altLang="zh-CN" sz="1400" b="0" dirty="0">
                <a:solidFill>
                  <a:srgbClr val="4EC9B0"/>
                </a:solidFill>
                <a:effectLst/>
                <a:latin typeface="Consolas" panose="020B0609020204030204" pitchFamily="49" charset="0"/>
              </a:rPr>
              <a:t>Light</a:t>
            </a:r>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public</a:t>
            </a:r>
            <a:r>
              <a:rPr lang="en-US" altLang="zh-CN" sz="1400" b="0" dirty="0">
                <a:solidFill>
                  <a:srgbClr val="D4D4D4"/>
                </a:solidFill>
                <a:effectLst/>
                <a:latin typeface="Consolas" panose="020B0609020204030204" pitchFamily="49" charset="0"/>
              </a:rPr>
              <a:t> </a:t>
            </a:r>
            <a:r>
              <a:rPr lang="en-US" altLang="zh-CN" sz="1400" b="0" dirty="0" err="1">
                <a:solidFill>
                  <a:srgbClr val="4EC9B0"/>
                </a:solidFill>
                <a:effectLst/>
                <a:latin typeface="Consolas" panose="020B0609020204030204" pitchFamily="49" charset="0"/>
              </a:rPr>
              <a:t>TriMesh</a:t>
            </a:r>
            <a:r>
              <a:rPr lang="en-US" altLang="zh-CN" sz="1400" b="0" dirty="0">
                <a:solidFill>
                  <a:srgbClr val="D4D4D4"/>
                </a:solidFill>
                <a:effectLst/>
                <a:latin typeface="Consolas" panose="020B0609020204030204" pitchFamily="49" charset="0"/>
              </a:rPr>
              <a:t> {</a:t>
            </a:r>
          </a:p>
          <a:p>
            <a:r>
              <a:rPr lang="en-US" altLang="zh-CN" sz="1400" b="0" dirty="0">
                <a:solidFill>
                  <a:srgbClr val="569CD6"/>
                </a:solidFill>
                <a:effectLst/>
                <a:latin typeface="Consolas" panose="020B0609020204030204" pitchFamily="49" charset="0"/>
              </a:rPr>
              <a:t>public:</a:t>
            </a:r>
            <a:endParaRPr lang="en-US" altLang="zh-CN" sz="1400" b="0" dirty="0">
              <a:solidFill>
                <a:srgbClr val="D4D4D4"/>
              </a:solidFill>
              <a:effectLst/>
              <a:latin typeface="Consolas" panose="020B0609020204030204" pitchFamily="49" charset="0"/>
            </a:endParaRPr>
          </a:p>
          <a:p>
            <a:r>
              <a:rPr lang="en-US" altLang="zh-CN" sz="1400" b="0" dirty="0">
                <a:solidFill>
                  <a:srgbClr val="6A9955"/>
                </a:solidFill>
                <a:effectLst/>
                <a:latin typeface="Consolas" panose="020B0609020204030204" pitchFamily="49" charset="0"/>
              </a:rPr>
              <a:t>    // </a:t>
            </a:r>
            <a:r>
              <a:rPr lang="zh-CN" altLang="en-US" sz="1400" b="0" dirty="0">
                <a:solidFill>
                  <a:srgbClr val="6A9955"/>
                </a:solidFill>
                <a:effectLst/>
                <a:latin typeface="Consolas" panose="020B0609020204030204" pitchFamily="49" charset="0"/>
              </a:rPr>
              <a:t>把实验</a:t>
            </a:r>
            <a:r>
              <a:rPr lang="en-US" altLang="zh-CN" sz="1400" b="0" dirty="0">
                <a:solidFill>
                  <a:srgbClr val="6A9955"/>
                </a:solidFill>
                <a:effectLst/>
                <a:latin typeface="Consolas" panose="020B0609020204030204" pitchFamily="49" charset="0"/>
              </a:rPr>
              <a:t>3.2</a:t>
            </a:r>
            <a:r>
              <a:rPr lang="zh-CN" altLang="en-US" sz="1400" b="0" dirty="0">
                <a:solidFill>
                  <a:srgbClr val="6A9955"/>
                </a:solidFill>
                <a:effectLst/>
                <a:latin typeface="Consolas" panose="020B0609020204030204" pitchFamily="49" charset="0"/>
              </a:rPr>
              <a:t>的阴影投影矩阵也加到</a:t>
            </a:r>
            <a:r>
              <a:rPr lang="en-US" altLang="zh-CN" sz="1400" b="0" dirty="0">
                <a:solidFill>
                  <a:srgbClr val="6A9955"/>
                </a:solidFill>
                <a:effectLst/>
                <a:latin typeface="Consolas" panose="020B0609020204030204" pitchFamily="49" charset="0"/>
              </a:rPr>
              <a:t>Light</a:t>
            </a:r>
            <a:r>
              <a:rPr lang="zh-CN" altLang="en-US" sz="1400" b="0" dirty="0">
                <a:solidFill>
                  <a:srgbClr val="6A9955"/>
                </a:solidFill>
                <a:effectLst/>
                <a:latin typeface="Consolas" panose="020B0609020204030204" pitchFamily="49" charset="0"/>
              </a:rPr>
              <a:t>类中</a:t>
            </a:r>
            <a:endParaRPr lang="zh-CN" altLang="en-US" sz="1400" b="0" dirty="0">
              <a:solidFill>
                <a:srgbClr val="D4D4D4"/>
              </a:solidFill>
              <a:effectLst/>
              <a:latin typeface="Consolas" panose="020B0609020204030204" pitchFamily="49" charset="0"/>
            </a:endParaRPr>
          </a:p>
          <a:p>
            <a:r>
              <a:rPr lang="zh-CN" altLang="en-US" sz="1400" b="0" dirty="0">
                <a:solidFill>
                  <a:srgbClr val="D4D4D4"/>
                </a:solidFill>
                <a:effectLst/>
                <a:latin typeface="Consolas" panose="020B0609020204030204" pitchFamily="49" charset="0"/>
              </a:rPr>
              <a:t>    </a:t>
            </a:r>
            <a:r>
              <a:rPr lang="en-US" altLang="zh-CN" sz="1400" b="0" dirty="0" err="1">
                <a:solidFill>
                  <a:srgbClr val="4EC9B0"/>
                </a:solidFill>
                <a:effectLst/>
                <a:latin typeface="Consolas" panose="020B0609020204030204" pitchFamily="49" charset="0"/>
              </a:rPr>
              <a:t>glm</a:t>
            </a:r>
            <a:r>
              <a:rPr lang="en-US" altLang="zh-CN" sz="1400" b="0" dirty="0">
                <a:solidFill>
                  <a:srgbClr val="D4D4D4"/>
                </a:solidFill>
                <a:effectLst/>
                <a:latin typeface="Consolas" panose="020B0609020204030204" pitchFamily="49" charset="0"/>
              </a:rPr>
              <a:t>::</a:t>
            </a:r>
            <a:r>
              <a:rPr lang="en-US" altLang="zh-CN" sz="1400" b="0" dirty="0">
                <a:solidFill>
                  <a:srgbClr val="4EC9B0"/>
                </a:solidFill>
                <a:effectLst/>
                <a:latin typeface="Consolas" panose="020B0609020204030204" pitchFamily="49" charset="0"/>
              </a:rPr>
              <a:t>mat4</a:t>
            </a:r>
            <a:r>
              <a:rPr lang="en-US" altLang="zh-CN" sz="1400" b="0" dirty="0">
                <a:solidFill>
                  <a:srgbClr val="D4D4D4"/>
                </a:solidFill>
                <a:effectLst/>
                <a:latin typeface="Consolas" panose="020B0609020204030204" pitchFamily="49" charset="0"/>
              </a:rPr>
              <a:t> </a:t>
            </a:r>
            <a:r>
              <a:rPr lang="en-US" altLang="zh-CN" sz="1400" b="0" dirty="0" err="1">
                <a:solidFill>
                  <a:srgbClr val="DCDCAA"/>
                </a:solidFill>
                <a:effectLst/>
                <a:latin typeface="Consolas" panose="020B0609020204030204" pitchFamily="49" charset="0"/>
              </a:rPr>
              <a:t>getShadowProjectionMatrix</a:t>
            </a:r>
            <a:r>
              <a:rPr lang="en-US" altLang="zh-CN" sz="1400" b="0" dirty="0">
                <a:solidFill>
                  <a:srgbClr val="D4D4D4"/>
                </a:solidFill>
                <a:effectLst/>
                <a:latin typeface="Consolas" panose="020B0609020204030204" pitchFamily="49" charset="0"/>
              </a:rPr>
              <a:t>();</a:t>
            </a:r>
          </a:p>
          <a:p>
            <a:r>
              <a:rPr lang="en-US" altLang="zh-CN"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2786111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F58F556-2DB1-48B4-A205-54486EC08823}"/>
              </a:ext>
            </a:extLst>
          </p:cNvPr>
          <p:cNvSpPr>
            <a:spLocks noGrp="1"/>
          </p:cNvSpPr>
          <p:nvPr>
            <p:ph idx="1"/>
          </p:nvPr>
        </p:nvSpPr>
        <p:spPr/>
        <p:txBody>
          <a:bodyPr/>
          <a:lstStyle/>
          <a:p>
            <a:r>
              <a:rPr lang="zh-CN" altLang="en-US" dirty="0">
                <a:latin typeface="+mn-ea"/>
              </a:rPr>
              <a:t>不同于固定的材质，</a:t>
            </a:r>
            <a:r>
              <a:rPr lang="en-US" altLang="zh-CN" dirty="0" err="1">
                <a:latin typeface="+mn-ea"/>
              </a:rPr>
              <a:t>Phong</a:t>
            </a:r>
            <a:r>
              <a:rPr lang="zh-CN" altLang="en-US" dirty="0">
                <a:latin typeface="+mn-ea"/>
              </a:rPr>
              <a:t>反射模型中的向量参数是需要我们计算的</a:t>
            </a:r>
            <a:endParaRPr lang="en-US" altLang="zh-CN" dirty="0">
              <a:latin typeface="+mn-ea"/>
            </a:endParaRPr>
          </a:p>
          <a:p>
            <a:r>
              <a:rPr lang="zh-CN" altLang="en-US" dirty="0">
                <a:latin typeface="+mn-ea"/>
              </a:rPr>
              <a:t>它由物体顶点坐标、物体表面的法向量、相机观察的位置、光源位置计算得到</a:t>
            </a:r>
            <a:endParaRPr lang="en-US" altLang="zh-CN" dirty="0">
              <a:latin typeface="+mn-ea"/>
            </a:endParaRPr>
          </a:p>
          <a:p>
            <a:pPr lvl="1"/>
            <a:r>
              <a:rPr lang="zh-CN" altLang="en-US" dirty="0">
                <a:latin typeface="+mn-ea"/>
              </a:rPr>
              <a:t>曲面法向量 </a:t>
            </a:r>
            <a:r>
              <a:rPr lang="en-US" altLang="zh-CN" b="1" dirty="0">
                <a:latin typeface="+mn-ea"/>
              </a:rPr>
              <a:t>n</a:t>
            </a:r>
            <a:r>
              <a:rPr lang="en-US" altLang="zh-CN" dirty="0">
                <a:latin typeface="+mn-ea"/>
              </a:rPr>
              <a:t> = normalize( </a:t>
            </a:r>
            <a:r>
              <a:rPr lang="en-US" altLang="zh-CN" dirty="0" err="1">
                <a:latin typeface="+mn-ea"/>
              </a:rPr>
              <a:t>vertex_normal</a:t>
            </a:r>
            <a:r>
              <a:rPr lang="en-US" altLang="zh-CN" dirty="0">
                <a:latin typeface="+mn-ea"/>
              </a:rPr>
              <a:t> )</a:t>
            </a:r>
          </a:p>
          <a:p>
            <a:pPr lvl="1"/>
            <a:r>
              <a:rPr lang="zh-CN" altLang="en-US" dirty="0">
                <a:latin typeface="+mn-ea"/>
              </a:rPr>
              <a:t>视线方向 </a:t>
            </a:r>
            <a:r>
              <a:rPr lang="en-US" altLang="zh-CN" b="1" dirty="0">
                <a:latin typeface="+mn-ea"/>
              </a:rPr>
              <a:t>v</a:t>
            </a:r>
            <a:r>
              <a:rPr lang="en-US" altLang="zh-CN" dirty="0">
                <a:latin typeface="+mn-ea"/>
              </a:rPr>
              <a:t> = normalize( </a:t>
            </a:r>
            <a:r>
              <a:rPr lang="en-US" altLang="zh-CN" dirty="0" err="1">
                <a:latin typeface="+mn-ea"/>
              </a:rPr>
              <a:t>eye_position</a:t>
            </a:r>
            <a:r>
              <a:rPr lang="en-US" altLang="zh-CN" dirty="0">
                <a:latin typeface="+mn-ea"/>
              </a:rPr>
              <a:t> - </a:t>
            </a:r>
            <a:r>
              <a:rPr lang="en-US" altLang="zh-CN" dirty="0" err="1">
                <a:latin typeface="+mn-ea"/>
              </a:rPr>
              <a:t>vertex_position</a:t>
            </a:r>
            <a:r>
              <a:rPr lang="en-US" altLang="zh-CN" dirty="0">
                <a:latin typeface="+mn-ea"/>
              </a:rPr>
              <a:t> )</a:t>
            </a:r>
          </a:p>
          <a:p>
            <a:pPr lvl="1"/>
            <a:r>
              <a:rPr lang="zh-CN" altLang="en-US" dirty="0">
                <a:latin typeface="+mn-ea"/>
              </a:rPr>
              <a:t>入射方向 </a:t>
            </a:r>
            <a:r>
              <a:rPr lang="en-US" altLang="zh-CN" b="1" dirty="0">
                <a:latin typeface="+mn-ea"/>
              </a:rPr>
              <a:t>l</a:t>
            </a:r>
            <a:r>
              <a:rPr lang="en-US" altLang="zh-CN" dirty="0">
                <a:latin typeface="+mn-ea"/>
              </a:rPr>
              <a:t> = normalize( </a:t>
            </a:r>
            <a:r>
              <a:rPr lang="en-US" altLang="zh-CN" dirty="0" err="1">
                <a:latin typeface="+mn-ea"/>
              </a:rPr>
              <a:t>light_position</a:t>
            </a:r>
            <a:r>
              <a:rPr lang="en-US" altLang="zh-CN" dirty="0">
                <a:latin typeface="+mn-ea"/>
              </a:rPr>
              <a:t> - </a:t>
            </a:r>
            <a:r>
              <a:rPr lang="en-US" altLang="zh-CN" dirty="0" err="1">
                <a:latin typeface="+mn-ea"/>
              </a:rPr>
              <a:t>vertex_position</a:t>
            </a:r>
            <a:r>
              <a:rPr lang="en-US" altLang="zh-CN" dirty="0">
                <a:latin typeface="+mn-ea"/>
              </a:rPr>
              <a:t> )</a:t>
            </a:r>
          </a:p>
          <a:p>
            <a:pPr lvl="1"/>
            <a:r>
              <a:rPr lang="zh-CN" altLang="en-US" dirty="0">
                <a:latin typeface="+mn-ea"/>
              </a:rPr>
              <a:t>反射方向 </a:t>
            </a:r>
            <a:r>
              <a:rPr lang="en-US" altLang="zh-CN" b="1" dirty="0">
                <a:latin typeface="+mn-ea"/>
              </a:rPr>
              <a:t>r</a:t>
            </a:r>
            <a:r>
              <a:rPr lang="en-US" altLang="zh-CN" dirty="0">
                <a:latin typeface="+mn-ea"/>
              </a:rPr>
              <a:t> = reflect( </a:t>
            </a:r>
            <a:r>
              <a:rPr lang="en-US" altLang="zh-CN" b="1" dirty="0">
                <a:latin typeface="+mn-ea"/>
              </a:rPr>
              <a:t>-l, n</a:t>
            </a:r>
            <a:r>
              <a:rPr lang="en-US" altLang="zh-CN" dirty="0">
                <a:latin typeface="+mn-ea"/>
              </a:rPr>
              <a:t> )</a:t>
            </a:r>
          </a:p>
          <a:p>
            <a:endParaRPr lang="zh-CN" altLang="en-US" dirty="0">
              <a:latin typeface="+mn-ea"/>
            </a:endParaRPr>
          </a:p>
        </p:txBody>
      </p:sp>
      <p:sp>
        <p:nvSpPr>
          <p:cNvPr id="3" name="标题 2">
            <a:extLst>
              <a:ext uri="{FF2B5EF4-FFF2-40B4-BE49-F238E27FC236}">
                <a16:creationId xmlns:a16="http://schemas.microsoft.com/office/drawing/2014/main" id="{D2E4A8A4-7078-45F8-81E1-726267DEED4D}"/>
              </a:ext>
            </a:extLst>
          </p:cNvPr>
          <p:cNvSpPr>
            <a:spLocks noGrp="1"/>
          </p:cNvSpPr>
          <p:nvPr>
            <p:ph type="title"/>
          </p:nvPr>
        </p:nvSpPr>
        <p:spPr/>
        <p:txBody>
          <a:bodyPr/>
          <a:lstStyle/>
          <a:p>
            <a:r>
              <a:rPr lang="zh-CN" altLang="en-US" dirty="0">
                <a:latin typeface="+mn-ea"/>
                <a:ea typeface="+mn-ea"/>
              </a:rPr>
              <a:t>向量参数</a:t>
            </a:r>
          </a:p>
        </p:txBody>
      </p:sp>
      <p:grpSp>
        <p:nvGrpSpPr>
          <p:cNvPr id="5" name="Group 5">
            <a:extLst>
              <a:ext uri="{FF2B5EF4-FFF2-40B4-BE49-F238E27FC236}">
                <a16:creationId xmlns:a16="http://schemas.microsoft.com/office/drawing/2014/main" id="{35331308-6751-459F-993B-148CF0AD9E71}"/>
              </a:ext>
            </a:extLst>
          </p:cNvPr>
          <p:cNvGrpSpPr/>
          <p:nvPr/>
        </p:nvGrpSpPr>
        <p:grpSpPr>
          <a:xfrm>
            <a:off x="7797322" y="2827151"/>
            <a:ext cx="3683800" cy="2980480"/>
            <a:chOff x="7670000" y="2318993"/>
            <a:chExt cx="3683800" cy="2980480"/>
          </a:xfrm>
        </p:grpSpPr>
        <p:pic>
          <p:nvPicPr>
            <p:cNvPr id="6" name="Picture 3">
              <a:extLst>
                <a:ext uri="{FF2B5EF4-FFF2-40B4-BE49-F238E27FC236}">
                  <a16:creationId xmlns:a16="http://schemas.microsoft.com/office/drawing/2014/main" id="{A1E2724D-79FC-41BF-A70E-B7B4B7345ABD}"/>
                </a:ext>
              </a:extLst>
            </p:cNvPr>
            <p:cNvPicPr>
              <a:picLocks noChangeAspect="1"/>
            </p:cNvPicPr>
            <p:nvPr/>
          </p:nvPicPr>
          <p:blipFill>
            <a:blip r:embed="rId2"/>
            <a:stretch>
              <a:fillRect/>
            </a:stretch>
          </p:blipFill>
          <p:spPr>
            <a:xfrm>
              <a:off x="7670000" y="2318993"/>
              <a:ext cx="3683800" cy="2476211"/>
            </a:xfrm>
            <a:prstGeom prst="rect">
              <a:avLst/>
            </a:prstGeom>
          </p:spPr>
        </p:pic>
        <p:sp>
          <p:nvSpPr>
            <p:cNvPr id="7" name="TextBox 4">
              <a:extLst>
                <a:ext uri="{FF2B5EF4-FFF2-40B4-BE49-F238E27FC236}">
                  <a16:creationId xmlns:a16="http://schemas.microsoft.com/office/drawing/2014/main" id="{E3E3E177-3EAC-42BC-A2CB-FC0646697D40}"/>
                </a:ext>
              </a:extLst>
            </p:cNvPr>
            <p:cNvSpPr txBox="1"/>
            <p:nvPr/>
          </p:nvSpPr>
          <p:spPr>
            <a:xfrm>
              <a:off x="7761632" y="4930141"/>
              <a:ext cx="3500536" cy="369332"/>
            </a:xfrm>
            <a:prstGeom prst="rect">
              <a:avLst/>
            </a:prstGeom>
            <a:noFill/>
          </p:spPr>
          <p:txBody>
            <a:bodyPr wrap="square" rtlCol="0">
              <a:spAutoFit/>
            </a:bodyPr>
            <a:lstStyle/>
            <a:p>
              <a:pPr algn="ctr"/>
              <a:r>
                <a:rPr lang="en-US" altLang="zh-CN" dirty="0">
                  <a:latin typeface="+mn-ea"/>
                </a:rPr>
                <a:t>Phong</a:t>
              </a:r>
              <a:r>
                <a:rPr lang="zh-CN" altLang="en-US" dirty="0">
                  <a:latin typeface="+mn-ea"/>
                </a:rPr>
                <a:t>模型中用到的向量</a:t>
              </a:r>
            </a:p>
          </p:txBody>
        </p:sp>
      </p:grpSp>
      <p:sp>
        <p:nvSpPr>
          <p:cNvPr id="9" name="文本框 8">
            <a:extLst>
              <a:ext uri="{FF2B5EF4-FFF2-40B4-BE49-F238E27FC236}">
                <a16:creationId xmlns:a16="http://schemas.microsoft.com/office/drawing/2014/main" id="{77042C5E-05E6-4616-9CBC-3FE73AE360FE}"/>
              </a:ext>
            </a:extLst>
          </p:cNvPr>
          <p:cNvSpPr txBox="1"/>
          <p:nvPr/>
        </p:nvSpPr>
        <p:spPr>
          <a:xfrm>
            <a:off x="1103559" y="5807631"/>
            <a:ext cx="5106270" cy="369332"/>
          </a:xfrm>
          <a:prstGeom prst="rect">
            <a:avLst/>
          </a:prstGeom>
          <a:noFill/>
        </p:spPr>
        <p:txBody>
          <a:bodyPr wrap="none" rtlCol="0">
            <a:spAutoFit/>
          </a:bodyPr>
          <a:lstStyle/>
          <a:p>
            <a:r>
              <a:rPr lang="en-US" altLang="zh-CN" dirty="0">
                <a:latin typeface="+mn-ea"/>
              </a:rPr>
              <a:t>* </a:t>
            </a:r>
            <a:r>
              <a:rPr lang="zh-CN" altLang="en-US" dirty="0">
                <a:latin typeface="+mn-ea"/>
              </a:rPr>
              <a:t>在相机坐标系下，</a:t>
            </a:r>
            <a:r>
              <a:rPr lang="en-US" altLang="zh-CN" dirty="0">
                <a:latin typeface="+mn-ea"/>
              </a:rPr>
              <a:t>eye</a:t>
            </a:r>
            <a:r>
              <a:rPr lang="zh-CN" altLang="en-US" dirty="0">
                <a:latin typeface="+mn-ea"/>
              </a:rPr>
              <a:t>的坐标为坐标原点</a:t>
            </a:r>
            <a:r>
              <a:rPr lang="en-US" altLang="zh-CN" dirty="0">
                <a:latin typeface="+mn-ea"/>
              </a:rPr>
              <a:t>(0,0,0)</a:t>
            </a:r>
            <a:endParaRPr lang="zh-CN" altLang="en-US" dirty="0">
              <a:latin typeface="+mn-ea"/>
            </a:endParaRPr>
          </a:p>
        </p:txBody>
      </p:sp>
    </p:spTree>
    <p:extLst>
      <p:ext uri="{BB962C8B-B14F-4D97-AF65-F5344CB8AC3E}">
        <p14:creationId xmlns:p14="http://schemas.microsoft.com/office/powerpoint/2010/main" val="42455668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BF58F556-2DB1-48B4-A205-54486EC08823}"/>
                  </a:ext>
                </a:extLst>
              </p:cNvPr>
              <p:cNvSpPr>
                <a:spLocks noGrp="1"/>
              </p:cNvSpPr>
              <p:nvPr>
                <p:ph idx="1"/>
              </p:nvPr>
            </p:nvSpPr>
            <p:spPr/>
            <p:txBody>
              <a:bodyPr/>
              <a:lstStyle/>
              <a:p>
                <a:r>
                  <a:rPr lang="zh-CN" altLang="en-US" dirty="0">
                    <a:latin typeface="+mn-ea"/>
                  </a:rPr>
                  <a:t>了解计算光照需要的各种参数后，我们现在开始计算这个有点复杂的公式（衰减系数为</a:t>
                </a:r>
                <a:r>
                  <a:rPr lang="en-US" altLang="zh-CN" dirty="0">
                    <a:latin typeface="+mn-ea"/>
                  </a:rPr>
                  <a:t>1</a:t>
                </a:r>
                <a:r>
                  <a:rPr lang="zh-CN" altLang="en-US" dirty="0">
                    <a:latin typeface="+mn-ea"/>
                  </a:rPr>
                  <a:t>）</a:t>
                </a:r>
                <a:endParaRPr lang="en-US" altLang="zh-CN" dirty="0">
                  <a:latin typeface="+mn-ea"/>
                </a:endParaRPr>
              </a:p>
              <a:p>
                <a:pPr marL="0" indent="0">
                  <a:buNone/>
                </a:pPr>
                <a:endParaRPr lang="en-US" altLang="zh-CN"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CN" b="0" i="1" dirty="0" smtClean="0">
                          <a:latin typeface="Cambria Math" panose="02040503050406030204" pitchFamily="18" charset="0"/>
                        </a:rPr>
                        <m:t>𝐼</m:t>
                      </m:r>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𝑘</m:t>
                          </m:r>
                        </m:e>
                        <m:sub>
                          <m:r>
                            <a:rPr lang="zh-CN" altLang="en-US" i="1" dirty="0">
                              <a:latin typeface="Cambria Math" panose="02040503050406030204" pitchFamily="18" charset="0"/>
                            </a:rPr>
                            <m:t>𝑑</m:t>
                          </m:r>
                        </m:sub>
                      </m:sSub>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𝐿</m:t>
                          </m:r>
                        </m:e>
                        <m:sub>
                          <m:r>
                            <a:rPr lang="zh-CN" altLang="en-US" i="1" dirty="0">
                              <a:latin typeface="Cambria Math" panose="02040503050406030204" pitchFamily="18" charset="0"/>
                            </a:rPr>
                            <m:t>𝑑</m:t>
                          </m:r>
                        </m:sub>
                      </m:sSub>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max</m:t>
                          </m:r>
                        </m:fName>
                        <m:e>
                          <m:d>
                            <m:dPr>
                              <m:ctrlPr>
                                <a:rPr lang="en-US" altLang="zh-CN" i="1" dirty="0">
                                  <a:latin typeface="Cambria Math" panose="02040503050406030204" pitchFamily="18" charset="0"/>
                                </a:rPr>
                              </m:ctrlPr>
                            </m:dPr>
                            <m:e>
                              <m:r>
                                <a:rPr lang="zh-CN" altLang="en-US" i="1" dirty="0">
                                  <a:latin typeface="Cambria Math" panose="02040503050406030204" pitchFamily="18" charset="0"/>
                                </a:rPr>
                                <m:t>𝒍</m:t>
                              </m:r>
                              <m:r>
                                <a:rPr lang="zh-CN" altLang="en-US" i="1" dirty="0">
                                  <a:latin typeface="Cambria Math" panose="02040503050406030204" pitchFamily="18" charset="0"/>
                                </a:rPr>
                                <m:t>∙</m:t>
                              </m:r>
                              <m:r>
                                <a:rPr lang="zh-CN" altLang="en-US" i="1" dirty="0">
                                  <a:latin typeface="Cambria Math" panose="02040503050406030204" pitchFamily="18" charset="0"/>
                                </a:rPr>
                                <m:t>𝒏</m:t>
                              </m:r>
                              <m:r>
                                <a:rPr lang="en-US" altLang="zh-CN" i="1" dirty="0">
                                  <a:latin typeface="Cambria Math" panose="02040503050406030204" pitchFamily="18" charset="0"/>
                                </a:rPr>
                                <m:t>,0</m:t>
                              </m:r>
                            </m:e>
                          </m:d>
                        </m:e>
                      </m:func>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𝑘</m:t>
                          </m:r>
                        </m:e>
                        <m:sub>
                          <m:r>
                            <a:rPr lang="zh-CN" altLang="en-US" i="1" dirty="0">
                              <a:latin typeface="Cambria Math" panose="02040503050406030204" pitchFamily="18" charset="0"/>
                            </a:rPr>
                            <m:t>𝑠</m:t>
                          </m:r>
                        </m:sub>
                      </m:sSub>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𝐿</m:t>
                          </m:r>
                        </m:e>
                        <m:sub>
                          <m:r>
                            <a:rPr lang="zh-CN" altLang="en-US" i="1" dirty="0">
                              <a:latin typeface="Cambria Math" panose="02040503050406030204" pitchFamily="18" charset="0"/>
                            </a:rPr>
                            <m:t>𝑠</m:t>
                          </m:r>
                        </m:sub>
                      </m:sSub>
                      <m:sSup>
                        <m:sSupPr>
                          <m:ctrlPr>
                            <a:rPr lang="en-US" altLang="zh-CN" i="1" dirty="0">
                              <a:latin typeface="Cambria Math" panose="02040503050406030204" pitchFamily="18" charset="0"/>
                            </a:rPr>
                          </m:ctrlPr>
                        </m:sSupPr>
                        <m:e>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max</m:t>
                              </m:r>
                            </m:fName>
                            <m:e>
                              <m:d>
                                <m:dPr>
                                  <m:ctrlPr>
                                    <a:rPr lang="en-US" altLang="zh-CN" i="1" dirty="0">
                                      <a:latin typeface="Cambria Math" panose="02040503050406030204" pitchFamily="18" charset="0"/>
                                    </a:rPr>
                                  </m:ctrlPr>
                                </m:dPr>
                                <m:e>
                                  <m:r>
                                    <a:rPr lang="zh-CN" altLang="en-US" i="1" dirty="0">
                                      <a:latin typeface="Cambria Math" panose="02040503050406030204" pitchFamily="18" charset="0"/>
                                    </a:rPr>
                                    <m:t>𝒓</m:t>
                                  </m:r>
                                  <m:r>
                                    <a:rPr lang="zh-CN" altLang="en-US" i="1" dirty="0">
                                      <a:latin typeface="Cambria Math" panose="02040503050406030204" pitchFamily="18" charset="0"/>
                                    </a:rPr>
                                    <m:t>∙</m:t>
                                  </m:r>
                                  <m:r>
                                    <a:rPr lang="zh-CN" altLang="en-US" i="1" dirty="0">
                                      <a:latin typeface="Cambria Math" panose="02040503050406030204" pitchFamily="18" charset="0"/>
                                    </a:rPr>
                                    <m:t>𝒗</m:t>
                                  </m:r>
                                  <m:r>
                                    <a:rPr lang="en-US" altLang="zh-CN" i="1" dirty="0">
                                      <a:latin typeface="Cambria Math" panose="02040503050406030204" pitchFamily="18" charset="0"/>
                                    </a:rPr>
                                    <m:t>, 0</m:t>
                                  </m:r>
                                </m:e>
                              </m:d>
                            </m:e>
                          </m:func>
                        </m:e>
                        <m:sup>
                          <m:r>
                            <a:rPr lang="en-US" altLang="zh-CN" i="1" dirty="0">
                              <a:latin typeface="Cambria Math" panose="02040503050406030204" pitchFamily="18" charset="0"/>
                            </a:rPr>
                            <m:t>𝛼</m:t>
                          </m:r>
                        </m:sup>
                      </m:sSup>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𝑘</m:t>
                          </m:r>
                        </m:e>
                        <m:sub>
                          <m:r>
                            <a:rPr lang="zh-CN" altLang="en-US" i="1" dirty="0">
                              <a:latin typeface="Cambria Math" panose="02040503050406030204" pitchFamily="18" charset="0"/>
                            </a:rPr>
                            <m:t>𝑎</m:t>
                          </m:r>
                        </m:sub>
                      </m:sSub>
                      <m:sSub>
                        <m:sSubPr>
                          <m:ctrlPr>
                            <a:rPr lang="en-US" altLang="zh-CN" i="1" dirty="0">
                              <a:latin typeface="Cambria Math" panose="02040503050406030204" pitchFamily="18" charset="0"/>
                            </a:rPr>
                          </m:ctrlPr>
                        </m:sSubPr>
                        <m:e>
                          <m:r>
                            <a:rPr lang="zh-CN" altLang="en-US" i="1" dirty="0">
                              <a:latin typeface="Cambria Math" panose="02040503050406030204" pitchFamily="18" charset="0"/>
                            </a:rPr>
                            <m:t>𝐿</m:t>
                          </m:r>
                        </m:e>
                        <m:sub>
                          <m:r>
                            <a:rPr lang="zh-CN" altLang="en-US" i="1" dirty="0">
                              <a:latin typeface="Cambria Math" panose="02040503050406030204" pitchFamily="18" charset="0"/>
                            </a:rPr>
                            <m:t>𝑎</m:t>
                          </m:r>
                        </m:sub>
                      </m:sSub>
                    </m:oMath>
                  </m:oMathPara>
                </a14:m>
                <a:endParaRPr lang="en-US" altLang="zh-CN" dirty="0">
                  <a:latin typeface="+mn-ea"/>
                </a:endParaRPr>
              </a:p>
              <a:p>
                <a:endParaRPr lang="en-US" altLang="zh-CN" dirty="0">
                  <a:latin typeface="+mn-ea"/>
                </a:endParaRPr>
              </a:p>
              <a:p>
                <a:pPr marL="457200" indent="-457200">
                  <a:buFont typeface="+mj-lt"/>
                  <a:buAutoNum type="arabicPeriod"/>
                </a:pPr>
                <a:r>
                  <a:rPr lang="zh-CN" altLang="en-US" dirty="0">
                    <a:latin typeface="+mn-ea"/>
                  </a:rPr>
                  <a:t>首先我们要在程序内预先设置好光线参数和物体材质参数</a:t>
                </a:r>
                <a:endParaRPr lang="en-US" altLang="zh-CN" dirty="0">
                  <a:latin typeface="+mn-ea"/>
                </a:endParaRPr>
              </a:p>
              <a:p>
                <a:pPr marL="457200" indent="-457200">
                  <a:buFont typeface="+mj-lt"/>
                  <a:buAutoNum type="arabicPeriod"/>
                </a:pPr>
                <a:r>
                  <a:rPr lang="zh-CN" altLang="en-US" dirty="0">
                    <a:latin typeface="+mn-ea"/>
                  </a:rPr>
                  <a:t>然后将这些材质参数和计算向量需要的数据都传递到顶点着色器</a:t>
                </a:r>
                <a:endParaRPr lang="en-US" altLang="zh-CN" dirty="0">
                  <a:latin typeface="+mn-ea"/>
                </a:endParaRPr>
              </a:p>
              <a:p>
                <a:pPr marL="457200" indent="-457200">
                  <a:buFont typeface="+mj-lt"/>
                  <a:buAutoNum type="arabicPeriod"/>
                </a:pPr>
                <a:r>
                  <a:rPr lang="zh-CN" altLang="en-US" dirty="0">
                    <a:latin typeface="+mn-ea"/>
                  </a:rPr>
                  <a:t>在片元着色器中计算最终的光线数值</a:t>
                </a:r>
                <a14:m>
                  <m:oMath xmlns:m="http://schemas.openxmlformats.org/officeDocument/2006/math">
                    <m:r>
                      <a:rPr lang="en-US" altLang="zh-CN" i="1" dirty="0" smtClean="0">
                        <a:latin typeface="Cambria Math" panose="02040503050406030204" pitchFamily="18" charset="0"/>
                      </a:rPr>
                      <m:t>𝐼</m:t>
                    </m:r>
                  </m:oMath>
                </a14:m>
                <a:r>
                  <a:rPr lang="zh-CN" altLang="en-US" dirty="0">
                    <a:latin typeface="+mn-ea"/>
                  </a:rPr>
                  <a:t>，将其传递给片元着色器作为物体显示的颜色</a:t>
                </a:r>
                <a:endParaRPr lang="en-US" altLang="zh-CN" dirty="0">
                  <a:latin typeface="+mn-ea"/>
                </a:endParaRPr>
              </a:p>
              <a:p>
                <a:pPr marL="0" indent="0">
                  <a:buNone/>
                </a:pPr>
                <a:endParaRPr lang="en-US" altLang="zh-CN" i="1" dirty="0">
                  <a:latin typeface="Cambria Math" panose="02040503050406030204" pitchFamily="18" charset="0"/>
                </a:endParaRPr>
              </a:p>
              <a:p>
                <a:endParaRPr lang="zh-CN" altLang="en-US" dirty="0">
                  <a:latin typeface="+mn-ea"/>
                </a:endParaRPr>
              </a:p>
            </p:txBody>
          </p:sp>
        </mc:Choice>
        <mc:Fallback xmlns="">
          <p:sp>
            <p:nvSpPr>
              <p:cNvPr id="2" name="内容占位符 1">
                <a:extLst>
                  <a:ext uri="{FF2B5EF4-FFF2-40B4-BE49-F238E27FC236}">
                    <a16:creationId xmlns:a16="http://schemas.microsoft.com/office/drawing/2014/main" id="{BF58F556-2DB1-48B4-A205-54486EC08823}"/>
                  </a:ext>
                </a:extLst>
              </p:cNvPr>
              <p:cNvSpPr>
                <a:spLocks noGrp="1" noRot="1" noChangeAspect="1" noMove="1" noResize="1" noEditPoints="1" noAdjustHandles="1" noChangeArrowheads="1" noChangeShapeType="1" noTextEdit="1"/>
              </p:cNvSpPr>
              <p:nvPr>
                <p:ph idx="1"/>
              </p:nvPr>
            </p:nvSpPr>
            <p:spPr>
              <a:blipFill>
                <a:blip r:embed="rId2"/>
                <a:stretch>
                  <a:fillRect l="-754" r="-290"/>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2E4A8A4-7078-45F8-81E1-726267DEED4D}"/>
              </a:ext>
            </a:extLst>
          </p:cNvPr>
          <p:cNvSpPr>
            <a:spLocks noGrp="1"/>
          </p:cNvSpPr>
          <p:nvPr>
            <p:ph type="title"/>
          </p:nvPr>
        </p:nvSpPr>
        <p:spPr/>
        <p:txBody>
          <a:bodyPr/>
          <a:lstStyle/>
          <a:p>
            <a:r>
              <a:rPr lang="en-US" altLang="zh-CN" dirty="0">
                <a:latin typeface="+mn-ea"/>
                <a:ea typeface="+mn-ea"/>
              </a:rPr>
              <a:t>Task2 </a:t>
            </a:r>
            <a:r>
              <a:rPr lang="en-US" altLang="zh-CN" dirty="0" err="1">
                <a:latin typeface="+mn-ea"/>
                <a:ea typeface="+mn-ea"/>
              </a:rPr>
              <a:t>Phong</a:t>
            </a:r>
            <a:r>
              <a:rPr lang="zh-CN" altLang="en-US" dirty="0">
                <a:latin typeface="+mn-ea"/>
                <a:ea typeface="+mn-ea"/>
              </a:rPr>
              <a:t>反射模型</a:t>
            </a:r>
          </a:p>
        </p:txBody>
      </p:sp>
    </p:spTree>
    <p:extLst>
      <p:ext uri="{BB962C8B-B14F-4D97-AF65-F5344CB8AC3E}">
        <p14:creationId xmlns:p14="http://schemas.microsoft.com/office/powerpoint/2010/main" val="29635196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E73D649-8D68-4945-8502-404C6736D542}"/>
              </a:ext>
            </a:extLst>
          </p:cNvPr>
          <p:cNvSpPr>
            <a:spLocks noGrp="1"/>
          </p:cNvSpPr>
          <p:nvPr>
            <p:ph idx="1"/>
          </p:nvPr>
        </p:nvSpPr>
        <p:spPr>
          <a:xfrm>
            <a:off x="838200" y="1473622"/>
            <a:ext cx="4894854" cy="5100798"/>
          </a:xfrm>
        </p:spPr>
        <p:txBody>
          <a:bodyPr/>
          <a:lstStyle/>
          <a:p>
            <a:r>
              <a:rPr lang="en-US" altLang="zh-CN" dirty="0"/>
              <a:t>main.cpp</a:t>
            </a:r>
            <a:r>
              <a:rPr lang="zh-CN" altLang="en-US" dirty="0"/>
              <a:t>中我们创建一个</a:t>
            </a:r>
            <a:r>
              <a:rPr lang="en-US" altLang="zh-CN" dirty="0" err="1"/>
              <a:t>TriMesh</a:t>
            </a:r>
            <a:r>
              <a:rPr lang="zh-CN" altLang="en-US" dirty="0"/>
              <a:t>对象作为要绘制的物体，一个</a:t>
            </a:r>
            <a:r>
              <a:rPr lang="en-US" altLang="zh-CN" dirty="0"/>
              <a:t>Light</a:t>
            </a:r>
            <a:r>
              <a:rPr lang="zh-CN" altLang="en-US" dirty="0"/>
              <a:t>对象作为光源，还有一个</a:t>
            </a:r>
            <a:r>
              <a:rPr lang="en-US" altLang="zh-CN" dirty="0" err="1"/>
              <a:t>Cmara</a:t>
            </a:r>
            <a:r>
              <a:rPr lang="zh-CN" altLang="en-US" dirty="0"/>
              <a:t>对象作为相机</a:t>
            </a:r>
            <a:endParaRPr lang="en-US" altLang="zh-CN" dirty="0"/>
          </a:p>
          <a:p>
            <a:r>
              <a:rPr lang="zh-CN" altLang="en-US" dirty="0"/>
              <a:t>然后在</a:t>
            </a:r>
            <a:r>
              <a:rPr lang="en-US" altLang="zh-CN" dirty="0" err="1"/>
              <a:t>init</a:t>
            </a:r>
            <a:r>
              <a:rPr lang="en-US" altLang="zh-CN" dirty="0"/>
              <a:t>()</a:t>
            </a:r>
            <a:r>
              <a:rPr lang="zh-CN" altLang="en-US" dirty="0"/>
              <a:t>函数中设置好这些物体和光源的参数</a:t>
            </a:r>
            <a:endParaRPr lang="en-US" altLang="zh-CN" dirty="0"/>
          </a:p>
          <a:p>
            <a:endParaRPr lang="en-US" altLang="zh-CN" dirty="0"/>
          </a:p>
        </p:txBody>
      </p:sp>
      <p:sp>
        <p:nvSpPr>
          <p:cNvPr id="3" name="标题 2">
            <a:extLst>
              <a:ext uri="{FF2B5EF4-FFF2-40B4-BE49-F238E27FC236}">
                <a16:creationId xmlns:a16="http://schemas.microsoft.com/office/drawing/2014/main" id="{1CE0E480-3081-4FE9-89A9-365D6E812FB0}"/>
              </a:ext>
            </a:extLst>
          </p:cNvPr>
          <p:cNvSpPr>
            <a:spLocks noGrp="1"/>
          </p:cNvSpPr>
          <p:nvPr>
            <p:ph type="title"/>
          </p:nvPr>
        </p:nvSpPr>
        <p:spPr/>
        <p:txBody>
          <a:bodyPr/>
          <a:lstStyle/>
          <a:p>
            <a:r>
              <a:rPr lang="zh-CN" altLang="en-US" dirty="0"/>
              <a:t>设置材质参数</a:t>
            </a:r>
          </a:p>
        </p:txBody>
      </p:sp>
      <p:sp>
        <p:nvSpPr>
          <p:cNvPr id="17" name="文本框 16">
            <a:extLst>
              <a:ext uri="{FF2B5EF4-FFF2-40B4-BE49-F238E27FC236}">
                <a16:creationId xmlns:a16="http://schemas.microsoft.com/office/drawing/2014/main" id="{AD369E93-614A-4E5C-B4D9-EEAAB7E1EC74}"/>
              </a:ext>
            </a:extLst>
          </p:cNvPr>
          <p:cNvSpPr txBox="1"/>
          <p:nvPr/>
        </p:nvSpPr>
        <p:spPr>
          <a:xfrm>
            <a:off x="5716428" y="92302"/>
            <a:ext cx="6561470" cy="6340197"/>
          </a:xfrm>
          <a:prstGeom prst="rect">
            <a:avLst/>
          </a:prstGeom>
          <a:noFill/>
        </p:spPr>
        <p:txBody>
          <a:bodyPr wrap="square">
            <a:spAutoFit/>
          </a:bodyPr>
          <a:lstStyle/>
          <a:p>
            <a:r>
              <a:rPr lang="en-US" altLang="zh-CN" sz="1400" b="0" dirty="0">
                <a:solidFill>
                  <a:srgbClr val="6A9955"/>
                </a:solidFill>
                <a:effectLst/>
                <a:latin typeface="Consolas" panose="020B0609020204030204" pitchFamily="49" charset="0"/>
              </a:rPr>
              <a:t>// </a:t>
            </a:r>
            <a:r>
              <a:rPr lang="zh-CN" altLang="en-US" sz="1400" b="0" dirty="0">
                <a:solidFill>
                  <a:srgbClr val="6A9955"/>
                </a:solidFill>
                <a:effectLst/>
                <a:latin typeface="Consolas" panose="020B0609020204030204" pitchFamily="49" charset="0"/>
              </a:rPr>
              <a:t>全局变量</a:t>
            </a:r>
            <a:br>
              <a:rPr lang="en-US" altLang="zh-CN" sz="1400" b="0" dirty="0">
                <a:solidFill>
                  <a:srgbClr val="D4D4D4"/>
                </a:solidFill>
                <a:effectLst/>
                <a:latin typeface="Consolas" panose="020B0609020204030204" pitchFamily="49" charset="0"/>
              </a:rPr>
            </a:br>
            <a:r>
              <a:rPr lang="en-US" altLang="zh-CN" sz="1400" b="0" dirty="0" err="1">
                <a:solidFill>
                  <a:srgbClr val="4EC9B0"/>
                </a:solidFill>
                <a:effectLst/>
                <a:latin typeface="Consolas" panose="020B0609020204030204" pitchFamily="49" charset="0"/>
              </a:rPr>
              <a:t>openGLObject</a:t>
            </a:r>
            <a:r>
              <a:rPr lang="en-US" altLang="zh-CN" sz="1400" b="0" dirty="0">
                <a:solidFill>
                  <a:srgbClr val="D4D4D4"/>
                </a:solidFill>
                <a:effectLst/>
                <a:latin typeface="Consolas" panose="020B0609020204030204" pitchFamily="49" charset="0"/>
              </a:rPr>
              <a:t> </a:t>
            </a:r>
            <a:r>
              <a:rPr lang="en-US" altLang="zh-CN" sz="1400" b="0" dirty="0" err="1">
                <a:solidFill>
                  <a:srgbClr val="9CDCFE"/>
                </a:solidFill>
                <a:effectLst/>
                <a:latin typeface="Consolas" panose="020B0609020204030204" pitchFamily="49" charset="0"/>
              </a:rPr>
              <a:t>mesh_object</a:t>
            </a:r>
            <a:r>
              <a:rPr lang="en-US" altLang="zh-CN" sz="1400" b="0" dirty="0">
                <a:solidFill>
                  <a:srgbClr val="D4D4D4"/>
                </a:solidFill>
                <a:effectLst/>
                <a:latin typeface="Consolas" panose="020B0609020204030204" pitchFamily="49" charset="0"/>
              </a:rPr>
              <a:t>;</a:t>
            </a:r>
          </a:p>
          <a:p>
            <a:br>
              <a:rPr lang="en-US" altLang="zh-CN" sz="1400" b="0" dirty="0">
                <a:solidFill>
                  <a:srgbClr val="D4D4D4"/>
                </a:solidFill>
                <a:effectLst/>
                <a:latin typeface="Consolas" panose="020B0609020204030204" pitchFamily="49" charset="0"/>
              </a:rPr>
            </a:br>
            <a:r>
              <a:rPr lang="en-US" altLang="zh-CN" sz="1400" b="0" dirty="0">
                <a:solidFill>
                  <a:srgbClr val="4EC9B0"/>
                </a:solidFill>
                <a:effectLst/>
                <a:latin typeface="Consolas" panose="020B0609020204030204" pitchFamily="49" charset="0"/>
              </a:rPr>
              <a:t>Light</a:t>
            </a:r>
            <a:r>
              <a:rPr lang="en-US" altLang="zh-CN" sz="1400" b="0" dirty="0">
                <a:solidFill>
                  <a:srgbClr val="D4D4D4"/>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light</a:t>
            </a:r>
            <a:r>
              <a:rPr lang="en-US" altLang="zh-CN" sz="1400" b="0" dirty="0">
                <a:solidFill>
                  <a:srgbClr val="D4D4D4"/>
                </a:solidFill>
                <a:effectLst/>
                <a:latin typeface="Consolas" panose="020B0609020204030204" pitchFamily="49" charset="0"/>
              </a:rPr>
              <a:t> = </a:t>
            </a:r>
            <a:r>
              <a:rPr lang="en-US" altLang="zh-CN" sz="1400" b="0" dirty="0">
                <a:solidFill>
                  <a:srgbClr val="C586C0"/>
                </a:solidFill>
                <a:effectLst/>
                <a:latin typeface="Consolas" panose="020B0609020204030204" pitchFamily="49" charset="0"/>
              </a:rPr>
              <a:t>new</a:t>
            </a:r>
            <a:r>
              <a:rPr lang="en-US" altLang="zh-CN" sz="1400" b="0" dirty="0">
                <a:solidFill>
                  <a:srgbClr val="D4D4D4"/>
                </a:solidFill>
                <a:effectLst/>
                <a:latin typeface="Consolas" panose="020B0609020204030204" pitchFamily="49" charset="0"/>
              </a:rPr>
              <a:t> </a:t>
            </a:r>
            <a:r>
              <a:rPr lang="en-US" altLang="zh-CN" sz="1400" b="0" dirty="0">
                <a:solidFill>
                  <a:srgbClr val="4EC9B0"/>
                </a:solidFill>
                <a:effectLst/>
                <a:latin typeface="Consolas" panose="020B0609020204030204" pitchFamily="49" charset="0"/>
              </a:rPr>
              <a:t>Light</a:t>
            </a:r>
            <a:r>
              <a:rPr lang="en-US" altLang="zh-CN" sz="1400" b="0" dirty="0">
                <a:solidFill>
                  <a:srgbClr val="D4D4D4"/>
                </a:solidFill>
                <a:effectLst/>
                <a:latin typeface="Consolas" panose="020B0609020204030204" pitchFamily="49" charset="0"/>
              </a:rPr>
              <a:t>();</a:t>
            </a:r>
          </a:p>
          <a:p>
            <a:br>
              <a:rPr lang="en-US" altLang="zh-CN" sz="1400" b="0" dirty="0">
                <a:solidFill>
                  <a:srgbClr val="D4D4D4"/>
                </a:solidFill>
                <a:effectLst/>
                <a:latin typeface="Consolas" panose="020B0609020204030204" pitchFamily="49" charset="0"/>
              </a:rPr>
            </a:br>
            <a:r>
              <a:rPr lang="en-US" altLang="zh-CN" sz="1400" b="0" dirty="0" err="1">
                <a:solidFill>
                  <a:srgbClr val="4EC9B0"/>
                </a:solidFill>
                <a:effectLst/>
                <a:latin typeface="Consolas" panose="020B0609020204030204" pitchFamily="49" charset="0"/>
              </a:rPr>
              <a:t>TriMesh</a:t>
            </a:r>
            <a:r>
              <a:rPr lang="en-US" altLang="zh-CN" sz="1400" b="0" dirty="0">
                <a:solidFill>
                  <a:srgbClr val="D4D4D4"/>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mesh</a:t>
            </a:r>
            <a:r>
              <a:rPr lang="en-US" altLang="zh-CN" sz="1400" b="0" dirty="0">
                <a:solidFill>
                  <a:srgbClr val="D4D4D4"/>
                </a:solidFill>
                <a:effectLst/>
                <a:latin typeface="Consolas" panose="020B0609020204030204" pitchFamily="49" charset="0"/>
              </a:rPr>
              <a:t> = </a:t>
            </a:r>
            <a:r>
              <a:rPr lang="en-US" altLang="zh-CN" sz="1400" b="0" dirty="0">
                <a:solidFill>
                  <a:srgbClr val="C586C0"/>
                </a:solidFill>
                <a:effectLst/>
                <a:latin typeface="Consolas" panose="020B0609020204030204" pitchFamily="49" charset="0"/>
              </a:rPr>
              <a:t>new</a:t>
            </a:r>
            <a:r>
              <a:rPr lang="en-US" altLang="zh-CN" sz="1400" b="0" dirty="0">
                <a:solidFill>
                  <a:srgbClr val="D4D4D4"/>
                </a:solidFill>
                <a:effectLst/>
                <a:latin typeface="Consolas" panose="020B0609020204030204" pitchFamily="49" charset="0"/>
              </a:rPr>
              <a:t> </a:t>
            </a:r>
            <a:r>
              <a:rPr lang="en-US" altLang="zh-CN" sz="1400" b="0" dirty="0" err="1">
                <a:solidFill>
                  <a:srgbClr val="4EC9B0"/>
                </a:solidFill>
                <a:effectLst/>
                <a:latin typeface="Consolas" panose="020B0609020204030204" pitchFamily="49" charset="0"/>
              </a:rPr>
              <a:t>TriMesh</a:t>
            </a:r>
            <a:r>
              <a:rPr lang="en-US" altLang="zh-CN" sz="1400" b="0" dirty="0">
                <a:solidFill>
                  <a:srgbClr val="D4D4D4"/>
                </a:solidFill>
                <a:effectLst/>
                <a:latin typeface="Consolas" panose="020B0609020204030204" pitchFamily="49" charset="0"/>
              </a:rPr>
              <a:t>();</a:t>
            </a:r>
          </a:p>
          <a:p>
            <a:br>
              <a:rPr lang="en-US" altLang="zh-CN" sz="1400" b="0" dirty="0">
                <a:solidFill>
                  <a:srgbClr val="D4D4D4"/>
                </a:solidFill>
                <a:effectLst/>
                <a:latin typeface="Consolas" panose="020B0609020204030204" pitchFamily="49" charset="0"/>
              </a:rPr>
            </a:br>
            <a:r>
              <a:rPr lang="en-US" altLang="zh-CN" sz="1400" b="0" dirty="0">
                <a:solidFill>
                  <a:srgbClr val="4EC9B0"/>
                </a:solidFill>
                <a:effectLst/>
                <a:latin typeface="Consolas" panose="020B0609020204030204" pitchFamily="49" charset="0"/>
              </a:rPr>
              <a:t>Camera</a:t>
            </a:r>
            <a:r>
              <a:rPr lang="en-US" altLang="zh-CN" sz="1400" b="0" dirty="0">
                <a:solidFill>
                  <a:srgbClr val="D4D4D4"/>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camera</a:t>
            </a:r>
            <a:r>
              <a:rPr lang="en-US" altLang="zh-CN" sz="1400" b="0" dirty="0">
                <a:solidFill>
                  <a:srgbClr val="D4D4D4"/>
                </a:solidFill>
                <a:effectLst/>
                <a:latin typeface="Consolas" panose="020B0609020204030204" pitchFamily="49" charset="0"/>
              </a:rPr>
              <a:t> = </a:t>
            </a:r>
            <a:r>
              <a:rPr lang="en-US" altLang="zh-CN" sz="1400" b="0" dirty="0">
                <a:solidFill>
                  <a:srgbClr val="C586C0"/>
                </a:solidFill>
                <a:effectLst/>
                <a:latin typeface="Consolas" panose="020B0609020204030204" pitchFamily="49" charset="0"/>
              </a:rPr>
              <a:t>new</a:t>
            </a:r>
            <a:r>
              <a:rPr lang="en-US" altLang="zh-CN" sz="1400" b="0" dirty="0">
                <a:solidFill>
                  <a:srgbClr val="D4D4D4"/>
                </a:solidFill>
                <a:effectLst/>
                <a:latin typeface="Consolas" panose="020B0609020204030204" pitchFamily="49" charset="0"/>
              </a:rPr>
              <a:t> </a:t>
            </a:r>
            <a:r>
              <a:rPr lang="en-US" altLang="zh-CN" sz="1400" b="0" dirty="0">
                <a:solidFill>
                  <a:srgbClr val="4EC9B0"/>
                </a:solidFill>
                <a:effectLst/>
                <a:latin typeface="Consolas" panose="020B0609020204030204" pitchFamily="49" charset="0"/>
              </a:rPr>
              <a:t>Camera</a:t>
            </a:r>
            <a:r>
              <a:rPr lang="en-US" altLang="zh-CN" sz="1400" b="0" dirty="0">
                <a:solidFill>
                  <a:srgbClr val="D4D4D4"/>
                </a:solidFill>
                <a:effectLst/>
                <a:latin typeface="Consolas" panose="020B0609020204030204" pitchFamily="49" charset="0"/>
              </a:rPr>
              <a:t>();</a:t>
            </a:r>
          </a:p>
          <a:p>
            <a:endParaRPr lang="en-US" altLang="zh-CN" sz="1400" dirty="0">
              <a:solidFill>
                <a:srgbClr val="D4D4D4"/>
              </a:solidFill>
              <a:latin typeface="Consolas" panose="020B0609020204030204" pitchFamily="49" charset="0"/>
            </a:endParaRPr>
          </a:p>
          <a:p>
            <a:r>
              <a:rPr lang="en-US" altLang="zh-CN" sz="1400" b="0" dirty="0">
                <a:solidFill>
                  <a:srgbClr val="569CD6"/>
                </a:solidFill>
                <a:effectLst/>
                <a:latin typeface="Consolas" panose="020B0609020204030204" pitchFamily="49" charset="0"/>
              </a:rPr>
              <a:t>void</a:t>
            </a:r>
            <a:r>
              <a:rPr lang="en-US" altLang="zh-CN" sz="1400" b="0" dirty="0">
                <a:solidFill>
                  <a:srgbClr val="D4D4D4"/>
                </a:solidFill>
                <a:effectLst/>
                <a:latin typeface="Consolas" panose="020B0609020204030204" pitchFamily="49" charset="0"/>
              </a:rPr>
              <a:t> </a:t>
            </a:r>
            <a:r>
              <a:rPr lang="en-US" altLang="zh-CN" sz="1400" b="0" dirty="0" err="1">
                <a:solidFill>
                  <a:srgbClr val="DCDCAA"/>
                </a:solidFill>
                <a:effectLst/>
                <a:latin typeface="Consolas" panose="020B0609020204030204" pitchFamily="49" charset="0"/>
              </a:rPr>
              <a:t>init</a:t>
            </a:r>
            <a:r>
              <a:rPr lang="en-US" altLang="zh-CN" sz="1400" b="0" dirty="0">
                <a:solidFill>
                  <a:srgbClr val="D4D4D4"/>
                </a:solidFill>
                <a:effectLst/>
                <a:latin typeface="Consolas" panose="020B0609020204030204" pitchFamily="49" charset="0"/>
              </a:rPr>
              <a:t>() {</a:t>
            </a:r>
          </a:p>
          <a:p>
            <a:r>
              <a:rPr lang="en-US" altLang="zh-CN" sz="1400" b="0" dirty="0">
                <a:solidFill>
                  <a:srgbClr val="D4D4D4"/>
                </a:solidFill>
                <a:effectLst/>
                <a:latin typeface="Consolas" panose="020B0609020204030204" pitchFamily="49" charset="0"/>
              </a:rPr>
              <a:t>    ...</a:t>
            </a:r>
            <a:br>
              <a:rPr lang="en-US" altLang="zh-CN" sz="1400" b="0" dirty="0">
                <a:solidFill>
                  <a:srgbClr val="D4D4D4"/>
                </a:solidFill>
                <a:effectLst/>
                <a:latin typeface="Consolas" panose="020B0609020204030204" pitchFamily="49" charset="0"/>
              </a:rPr>
            </a:br>
            <a:r>
              <a:rPr lang="zh-CN" altLang="en-US" sz="1400" b="0" dirty="0">
                <a:solidFill>
                  <a:srgbClr val="6A9955"/>
                </a:solidFill>
                <a:effectLst/>
                <a:latin typeface="Consolas" panose="020B0609020204030204" pitchFamily="49" charset="0"/>
              </a:rPr>
              <a:t>    </a:t>
            </a:r>
            <a:r>
              <a:rPr lang="en-US" altLang="zh-CN" sz="1400" b="0" dirty="0">
                <a:solidFill>
                  <a:srgbClr val="6A9955"/>
                </a:solidFill>
                <a:effectLst/>
                <a:latin typeface="Consolas" panose="020B0609020204030204" pitchFamily="49" charset="0"/>
              </a:rPr>
              <a:t>// </a:t>
            </a:r>
            <a:r>
              <a:rPr lang="zh-CN" altLang="en-US" sz="1400" b="0" dirty="0">
                <a:solidFill>
                  <a:srgbClr val="6A9955"/>
                </a:solidFill>
                <a:effectLst/>
                <a:latin typeface="Consolas" panose="020B0609020204030204" pitchFamily="49" charset="0"/>
              </a:rPr>
              <a:t>设置光源位置</a:t>
            </a:r>
            <a:endParaRPr lang="zh-CN" altLang="en-US" sz="1400" b="0" dirty="0">
              <a:solidFill>
                <a:srgbClr val="D4D4D4"/>
              </a:solidFill>
              <a:effectLst/>
              <a:latin typeface="Consolas" panose="020B0609020204030204" pitchFamily="49" charset="0"/>
            </a:endParaRPr>
          </a:p>
          <a:p>
            <a:r>
              <a:rPr lang="zh-CN" altLang="en-US" sz="1400" b="0" dirty="0">
                <a:solidFill>
                  <a:srgbClr val="D4D4D4"/>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light</a:t>
            </a:r>
            <a:r>
              <a:rPr lang="en-US" altLang="zh-CN" sz="1400" b="0" dirty="0">
                <a:solidFill>
                  <a:srgbClr val="D4D4D4"/>
                </a:solidFill>
                <a:effectLst/>
                <a:latin typeface="Consolas" panose="020B0609020204030204" pitchFamily="49" charset="0"/>
              </a:rPr>
              <a:t>-&gt;</a:t>
            </a:r>
            <a:r>
              <a:rPr lang="en-US" altLang="zh-CN" sz="1400" b="0" dirty="0" err="1">
                <a:solidFill>
                  <a:srgbClr val="DCDCAA"/>
                </a:solidFill>
                <a:effectLst/>
                <a:latin typeface="Consolas" panose="020B0609020204030204" pitchFamily="49" charset="0"/>
              </a:rPr>
              <a:t>setTranslation</a:t>
            </a:r>
            <a:r>
              <a:rPr lang="en-US" altLang="zh-CN" sz="1400" b="0" dirty="0">
                <a:solidFill>
                  <a:srgbClr val="D4D4D4"/>
                </a:solidFill>
                <a:effectLst/>
                <a:latin typeface="Consolas" panose="020B0609020204030204" pitchFamily="49" charset="0"/>
              </a:rPr>
              <a:t>(</a:t>
            </a:r>
            <a:r>
              <a:rPr lang="en-US" altLang="zh-CN" sz="1400" b="0" dirty="0" err="1">
                <a:solidFill>
                  <a:srgbClr val="4EC9B0"/>
                </a:solidFill>
                <a:effectLst/>
                <a:latin typeface="Consolas" panose="020B0609020204030204" pitchFamily="49" charset="0"/>
              </a:rPr>
              <a:t>glm</a:t>
            </a:r>
            <a:r>
              <a:rPr lang="en-US" altLang="zh-CN" sz="1400" b="0" dirty="0">
                <a:solidFill>
                  <a:srgbClr val="D4D4D4"/>
                </a:solidFill>
                <a:effectLst/>
                <a:latin typeface="Consolas" panose="020B0609020204030204" pitchFamily="49" charset="0"/>
              </a:rPr>
              <a:t>::</a:t>
            </a:r>
            <a:r>
              <a:rPr lang="en-US" altLang="zh-CN" sz="1400" b="0" dirty="0">
                <a:solidFill>
                  <a:srgbClr val="4EC9B0"/>
                </a:solidFill>
                <a:effectLst/>
                <a:latin typeface="Consolas" panose="020B0609020204030204" pitchFamily="49" charset="0"/>
              </a:rPr>
              <a:t>vec3</a:t>
            </a:r>
            <a:r>
              <a:rPr lang="en-US" altLang="zh-CN" sz="1400" b="0" dirty="0">
                <a:solidFill>
                  <a:srgbClr val="D4D4D4"/>
                </a:solidFill>
                <a:effectLst/>
                <a:latin typeface="Consolas" panose="020B0609020204030204" pitchFamily="49" charset="0"/>
              </a:rPr>
              <a:t>(</a:t>
            </a:r>
            <a:r>
              <a:rPr lang="en-US" altLang="zh-CN" sz="1400" b="0" dirty="0">
                <a:solidFill>
                  <a:srgbClr val="B5CEA8"/>
                </a:solidFill>
                <a:effectLst/>
                <a:latin typeface="Consolas" panose="020B0609020204030204" pitchFamily="49" charset="0"/>
              </a:rPr>
              <a:t>0.0</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0.0</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2.0</a:t>
            </a:r>
            <a:r>
              <a:rPr lang="en-US" altLang="zh-CN" sz="1400" b="0" dirty="0">
                <a:solidFill>
                  <a:srgbClr val="D4D4D4"/>
                </a:solidFill>
                <a:effectLst/>
                <a:latin typeface="Consolas" panose="020B0609020204030204" pitchFamily="49" charset="0"/>
              </a:rPr>
              <a:t>));</a:t>
            </a:r>
          </a:p>
          <a:p>
            <a:r>
              <a:rPr lang="en-US" altLang="zh-CN" sz="1400" b="0" dirty="0">
                <a:solidFill>
                  <a:srgbClr val="D4D4D4"/>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light</a:t>
            </a:r>
            <a:r>
              <a:rPr lang="en-US" altLang="zh-CN" sz="1400" b="0" dirty="0">
                <a:solidFill>
                  <a:srgbClr val="D4D4D4"/>
                </a:solidFill>
                <a:effectLst/>
                <a:latin typeface="Consolas" panose="020B0609020204030204" pitchFamily="49" charset="0"/>
              </a:rPr>
              <a:t>-&gt;</a:t>
            </a:r>
            <a:r>
              <a:rPr lang="en-US" altLang="zh-CN" sz="1400" b="0" dirty="0" err="1">
                <a:solidFill>
                  <a:srgbClr val="DCDCAA"/>
                </a:solidFill>
                <a:effectLst/>
                <a:latin typeface="Consolas" panose="020B0609020204030204" pitchFamily="49" charset="0"/>
              </a:rPr>
              <a:t>setAmbient</a:t>
            </a:r>
            <a:r>
              <a:rPr lang="en-US" altLang="zh-CN" sz="1400" b="0" dirty="0">
                <a:solidFill>
                  <a:srgbClr val="D4D4D4"/>
                </a:solidFill>
                <a:effectLst/>
                <a:latin typeface="Consolas" panose="020B0609020204030204" pitchFamily="49" charset="0"/>
              </a:rPr>
              <a:t>(</a:t>
            </a:r>
            <a:r>
              <a:rPr lang="en-US" altLang="zh-CN" sz="1400" b="0" dirty="0" err="1">
                <a:solidFill>
                  <a:srgbClr val="4EC9B0"/>
                </a:solidFill>
                <a:effectLst/>
                <a:latin typeface="Consolas" panose="020B0609020204030204" pitchFamily="49" charset="0"/>
              </a:rPr>
              <a:t>glm</a:t>
            </a:r>
            <a:r>
              <a:rPr lang="en-US" altLang="zh-CN" sz="1400" b="0" dirty="0">
                <a:solidFill>
                  <a:srgbClr val="D4D4D4"/>
                </a:solidFill>
                <a:effectLst/>
                <a:latin typeface="Consolas" panose="020B0609020204030204" pitchFamily="49" charset="0"/>
              </a:rPr>
              <a:t>::</a:t>
            </a:r>
            <a:r>
              <a:rPr lang="en-US" altLang="zh-CN" sz="1400" b="0" dirty="0">
                <a:solidFill>
                  <a:srgbClr val="4EC9B0"/>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a:t>
            </a:r>
            <a:r>
              <a:rPr lang="en-US" altLang="zh-CN" sz="1400" b="0" dirty="0">
                <a:solidFill>
                  <a:srgbClr val="B5CEA8"/>
                </a:solidFill>
                <a:effectLst/>
                <a:latin typeface="Consolas" panose="020B0609020204030204" pitchFamily="49" charset="0"/>
              </a:rPr>
              <a:t>1.0</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1.0</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1.0</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1.0</a:t>
            </a:r>
            <a:r>
              <a:rPr lang="en-US" altLang="zh-CN" sz="1400" b="0" dirty="0">
                <a:solidFill>
                  <a:srgbClr val="D4D4D4"/>
                </a:solidFill>
                <a:effectLst/>
                <a:latin typeface="Consolas" panose="020B0609020204030204" pitchFamily="49" charset="0"/>
              </a:rPr>
              <a:t>));</a:t>
            </a:r>
            <a:r>
              <a:rPr lang="en-US" altLang="zh-CN" sz="1400" b="0" dirty="0">
                <a:solidFill>
                  <a:srgbClr val="6A9955"/>
                </a:solidFill>
                <a:effectLst/>
                <a:latin typeface="Consolas" panose="020B0609020204030204" pitchFamily="49" charset="0"/>
              </a:rPr>
              <a:t> // </a:t>
            </a:r>
            <a:r>
              <a:rPr lang="zh-CN" altLang="en-US" sz="1400" b="0" dirty="0">
                <a:solidFill>
                  <a:srgbClr val="6A9955"/>
                </a:solidFill>
                <a:effectLst/>
                <a:latin typeface="Consolas" panose="020B0609020204030204" pitchFamily="49" charset="0"/>
              </a:rPr>
              <a:t>环境光</a:t>
            </a:r>
            <a:endParaRPr lang="zh-CN" altLang="en-US" sz="1400" b="0" dirty="0">
              <a:solidFill>
                <a:srgbClr val="D4D4D4"/>
              </a:solidFill>
              <a:effectLst/>
              <a:latin typeface="Consolas" panose="020B0609020204030204" pitchFamily="49" charset="0"/>
            </a:endParaRPr>
          </a:p>
          <a:p>
            <a:r>
              <a:rPr lang="zh-CN" altLang="en-US" sz="1400" b="0" dirty="0">
                <a:solidFill>
                  <a:srgbClr val="D4D4D4"/>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light</a:t>
            </a:r>
            <a:r>
              <a:rPr lang="en-US" altLang="zh-CN" sz="1400" b="0" dirty="0">
                <a:solidFill>
                  <a:srgbClr val="D4D4D4"/>
                </a:solidFill>
                <a:effectLst/>
                <a:latin typeface="Consolas" panose="020B0609020204030204" pitchFamily="49" charset="0"/>
              </a:rPr>
              <a:t>-&gt;</a:t>
            </a:r>
            <a:r>
              <a:rPr lang="en-US" altLang="zh-CN" sz="1400" b="0" dirty="0" err="1">
                <a:solidFill>
                  <a:srgbClr val="DCDCAA"/>
                </a:solidFill>
                <a:effectLst/>
                <a:latin typeface="Consolas" panose="020B0609020204030204" pitchFamily="49" charset="0"/>
              </a:rPr>
              <a:t>setDiffuse</a:t>
            </a:r>
            <a:r>
              <a:rPr lang="en-US" altLang="zh-CN" sz="1400" b="0" dirty="0">
                <a:solidFill>
                  <a:srgbClr val="D4D4D4"/>
                </a:solidFill>
                <a:effectLst/>
                <a:latin typeface="Consolas" panose="020B0609020204030204" pitchFamily="49" charset="0"/>
              </a:rPr>
              <a:t>(</a:t>
            </a:r>
            <a:r>
              <a:rPr lang="en-US" altLang="zh-CN" sz="1400" b="0" dirty="0" err="1">
                <a:solidFill>
                  <a:srgbClr val="4EC9B0"/>
                </a:solidFill>
                <a:effectLst/>
                <a:latin typeface="Consolas" panose="020B0609020204030204" pitchFamily="49" charset="0"/>
              </a:rPr>
              <a:t>glm</a:t>
            </a:r>
            <a:r>
              <a:rPr lang="en-US" altLang="zh-CN" sz="1400" b="0" dirty="0">
                <a:solidFill>
                  <a:srgbClr val="D4D4D4"/>
                </a:solidFill>
                <a:effectLst/>
                <a:latin typeface="Consolas" panose="020B0609020204030204" pitchFamily="49" charset="0"/>
              </a:rPr>
              <a:t>::</a:t>
            </a:r>
            <a:r>
              <a:rPr lang="en-US" altLang="zh-CN" sz="1400" b="0" dirty="0">
                <a:solidFill>
                  <a:srgbClr val="4EC9B0"/>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a:t>
            </a:r>
            <a:r>
              <a:rPr lang="en-US" altLang="zh-CN" sz="1400" b="0" dirty="0">
                <a:solidFill>
                  <a:srgbClr val="B5CEA8"/>
                </a:solidFill>
                <a:effectLst/>
                <a:latin typeface="Consolas" panose="020B0609020204030204" pitchFamily="49" charset="0"/>
              </a:rPr>
              <a:t>1.0</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1.0</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1.0</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1.0</a:t>
            </a:r>
            <a:r>
              <a:rPr lang="en-US" altLang="zh-CN" sz="1400" b="0" dirty="0">
                <a:solidFill>
                  <a:srgbClr val="D4D4D4"/>
                </a:solidFill>
                <a:effectLst/>
                <a:latin typeface="Consolas" panose="020B0609020204030204" pitchFamily="49" charset="0"/>
              </a:rPr>
              <a:t>));</a:t>
            </a:r>
            <a:r>
              <a:rPr lang="en-US" altLang="zh-CN" sz="1400" b="0" dirty="0">
                <a:solidFill>
                  <a:srgbClr val="6A9955"/>
                </a:solidFill>
                <a:effectLst/>
                <a:latin typeface="Consolas" panose="020B0609020204030204" pitchFamily="49" charset="0"/>
              </a:rPr>
              <a:t> // </a:t>
            </a:r>
            <a:r>
              <a:rPr lang="zh-CN" altLang="en-US" sz="1400" b="0" dirty="0">
                <a:solidFill>
                  <a:srgbClr val="6A9955"/>
                </a:solidFill>
                <a:effectLst/>
                <a:latin typeface="Consolas" panose="020B0609020204030204" pitchFamily="49" charset="0"/>
              </a:rPr>
              <a:t>漫反射</a:t>
            </a:r>
            <a:endParaRPr lang="zh-CN" altLang="en-US" sz="1400" b="0" dirty="0">
              <a:solidFill>
                <a:srgbClr val="D4D4D4"/>
              </a:solidFill>
              <a:effectLst/>
              <a:latin typeface="Consolas" panose="020B0609020204030204" pitchFamily="49" charset="0"/>
            </a:endParaRPr>
          </a:p>
          <a:p>
            <a:r>
              <a:rPr lang="zh-CN" altLang="en-US" sz="1400" b="0" dirty="0">
                <a:solidFill>
                  <a:srgbClr val="D4D4D4"/>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light</a:t>
            </a:r>
            <a:r>
              <a:rPr lang="en-US" altLang="zh-CN" sz="1400" b="0" dirty="0">
                <a:solidFill>
                  <a:srgbClr val="D4D4D4"/>
                </a:solidFill>
                <a:effectLst/>
                <a:latin typeface="Consolas" panose="020B0609020204030204" pitchFamily="49" charset="0"/>
              </a:rPr>
              <a:t>-&gt;</a:t>
            </a:r>
            <a:r>
              <a:rPr lang="en-US" altLang="zh-CN" sz="1400" b="0" dirty="0" err="1">
                <a:solidFill>
                  <a:srgbClr val="DCDCAA"/>
                </a:solidFill>
                <a:effectLst/>
                <a:latin typeface="Consolas" panose="020B0609020204030204" pitchFamily="49" charset="0"/>
              </a:rPr>
              <a:t>setSpecular</a:t>
            </a:r>
            <a:r>
              <a:rPr lang="en-US" altLang="zh-CN" sz="1400" b="0" dirty="0">
                <a:solidFill>
                  <a:srgbClr val="D4D4D4"/>
                </a:solidFill>
                <a:effectLst/>
                <a:latin typeface="Consolas" panose="020B0609020204030204" pitchFamily="49" charset="0"/>
              </a:rPr>
              <a:t>(</a:t>
            </a:r>
            <a:r>
              <a:rPr lang="en-US" altLang="zh-CN" sz="1400" b="0" dirty="0" err="1">
                <a:solidFill>
                  <a:srgbClr val="4EC9B0"/>
                </a:solidFill>
                <a:effectLst/>
                <a:latin typeface="Consolas" panose="020B0609020204030204" pitchFamily="49" charset="0"/>
              </a:rPr>
              <a:t>glm</a:t>
            </a:r>
            <a:r>
              <a:rPr lang="en-US" altLang="zh-CN" sz="1400" b="0" dirty="0">
                <a:solidFill>
                  <a:srgbClr val="D4D4D4"/>
                </a:solidFill>
                <a:effectLst/>
                <a:latin typeface="Consolas" panose="020B0609020204030204" pitchFamily="49" charset="0"/>
              </a:rPr>
              <a:t>::</a:t>
            </a:r>
            <a:r>
              <a:rPr lang="en-US" altLang="zh-CN" sz="1400" b="0" dirty="0">
                <a:solidFill>
                  <a:srgbClr val="4EC9B0"/>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a:t>
            </a:r>
            <a:r>
              <a:rPr lang="en-US" altLang="zh-CN" sz="1400" b="0" dirty="0">
                <a:solidFill>
                  <a:srgbClr val="B5CEA8"/>
                </a:solidFill>
                <a:effectLst/>
                <a:latin typeface="Consolas" panose="020B0609020204030204" pitchFamily="49" charset="0"/>
              </a:rPr>
              <a:t>1.0</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1.0</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1.0</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1.0</a:t>
            </a:r>
            <a:r>
              <a:rPr lang="en-US" altLang="zh-CN" sz="1400" b="0" dirty="0">
                <a:solidFill>
                  <a:srgbClr val="D4D4D4"/>
                </a:solidFill>
                <a:effectLst/>
                <a:latin typeface="Consolas" panose="020B0609020204030204" pitchFamily="49" charset="0"/>
              </a:rPr>
              <a:t>));</a:t>
            </a:r>
            <a:r>
              <a:rPr lang="en-US" altLang="zh-CN" sz="1400" b="0" dirty="0">
                <a:solidFill>
                  <a:srgbClr val="6A9955"/>
                </a:solidFill>
                <a:effectLst/>
                <a:latin typeface="Consolas" panose="020B0609020204030204" pitchFamily="49" charset="0"/>
              </a:rPr>
              <a:t>// </a:t>
            </a:r>
            <a:r>
              <a:rPr lang="zh-CN" altLang="en-US" sz="1400" b="0" dirty="0">
                <a:solidFill>
                  <a:srgbClr val="6A9955"/>
                </a:solidFill>
                <a:effectLst/>
                <a:latin typeface="Consolas" panose="020B0609020204030204" pitchFamily="49" charset="0"/>
              </a:rPr>
              <a:t>镜面反射</a:t>
            </a:r>
            <a:endParaRPr lang="zh-CN" altLang="en-US" sz="1400" b="0" dirty="0">
              <a:solidFill>
                <a:srgbClr val="D4D4D4"/>
              </a:solidFill>
              <a:effectLst/>
              <a:latin typeface="Consolas" panose="020B0609020204030204" pitchFamily="49" charset="0"/>
            </a:endParaRPr>
          </a:p>
          <a:p>
            <a:br>
              <a:rPr lang="zh-CN" altLang="en-US" sz="1400" b="0" dirty="0">
                <a:solidFill>
                  <a:srgbClr val="D4D4D4"/>
                </a:solidFill>
                <a:effectLst/>
                <a:latin typeface="Consolas" panose="020B0609020204030204" pitchFamily="49" charset="0"/>
              </a:rPr>
            </a:br>
            <a:r>
              <a:rPr lang="zh-CN" altLang="en-US" sz="1400" b="0" dirty="0">
                <a:solidFill>
                  <a:srgbClr val="6A9955"/>
                </a:solidFill>
                <a:effectLst/>
                <a:latin typeface="Consolas" panose="020B0609020204030204" pitchFamily="49" charset="0"/>
              </a:rPr>
              <a:t>    </a:t>
            </a:r>
            <a:r>
              <a:rPr lang="en-US" altLang="zh-CN" sz="1400" b="0" dirty="0">
                <a:solidFill>
                  <a:srgbClr val="6A9955"/>
                </a:solidFill>
                <a:effectLst/>
                <a:latin typeface="Consolas" panose="020B0609020204030204" pitchFamily="49" charset="0"/>
              </a:rPr>
              <a:t>// </a:t>
            </a:r>
            <a:r>
              <a:rPr lang="zh-CN" altLang="en-US" sz="1400" b="0" dirty="0">
                <a:solidFill>
                  <a:srgbClr val="6A9955"/>
                </a:solidFill>
                <a:effectLst/>
                <a:latin typeface="Consolas" panose="020B0609020204030204" pitchFamily="49" charset="0"/>
              </a:rPr>
              <a:t>设置物体的旋转位移</a:t>
            </a:r>
            <a:endParaRPr lang="zh-CN" altLang="en-US" sz="1400" b="0" dirty="0">
              <a:solidFill>
                <a:srgbClr val="D4D4D4"/>
              </a:solidFill>
              <a:effectLst/>
              <a:latin typeface="Consolas" panose="020B0609020204030204" pitchFamily="49" charset="0"/>
            </a:endParaRPr>
          </a:p>
          <a:p>
            <a:r>
              <a:rPr lang="zh-CN" altLang="en-US" sz="1400" b="0" dirty="0">
                <a:solidFill>
                  <a:srgbClr val="D4D4D4"/>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mesh</a:t>
            </a:r>
            <a:r>
              <a:rPr lang="en-US" altLang="zh-CN" sz="1400" b="0" dirty="0">
                <a:solidFill>
                  <a:srgbClr val="D4D4D4"/>
                </a:solidFill>
                <a:effectLst/>
                <a:latin typeface="Consolas" panose="020B0609020204030204" pitchFamily="49" charset="0"/>
              </a:rPr>
              <a:t>-&gt;</a:t>
            </a:r>
            <a:r>
              <a:rPr lang="en-US" altLang="zh-CN" sz="1400" b="0" dirty="0" err="1">
                <a:solidFill>
                  <a:srgbClr val="DCDCAA"/>
                </a:solidFill>
                <a:effectLst/>
                <a:latin typeface="Consolas" panose="020B0609020204030204" pitchFamily="49" charset="0"/>
              </a:rPr>
              <a:t>setTranslation</a:t>
            </a:r>
            <a:r>
              <a:rPr lang="en-US" altLang="zh-CN" sz="1400" b="0" dirty="0">
                <a:solidFill>
                  <a:srgbClr val="D4D4D4"/>
                </a:solidFill>
                <a:effectLst/>
                <a:latin typeface="Consolas" panose="020B0609020204030204" pitchFamily="49" charset="0"/>
              </a:rPr>
              <a:t>(</a:t>
            </a:r>
            <a:r>
              <a:rPr lang="en-US" altLang="zh-CN" sz="1400" b="0" dirty="0" err="1">
                <a:solidFill>
                  <a:srgbClr val="4EC9B0"/>
                </a:solidFill>
                <a:effectLst/>
                <a:latin typeface="Consolas" panose="020B0609020204030204" pitchFamily="49" charset="0"/>
              </a:rPr>
              <a:t>glm</a:t>
            </a:r>
            <a:r>
              <a:rPr lang="en-US" altLang="zh-CN" sz="1400" b="0" dirty="0">
                <a:solidFill>
                  <a:srgbClr val="D4D4D4"/>
                </a:solidFill>
                <a:effectLst/>
                <a:latin typeface="Consolas" panose="020B0609020204030204" pitchFamily="49" charset="0"/>
              </a:rPr>
              <a:t>::</a:t>
            </a:r>
            <a:r>
              <a:rPr lang="en-US" altLang="zh-CN" sz="1400" b="0" dirty="0">
                <a:solidFill>
                  <a:srgbClr val="4EC9B0"/>
                </a:solidFill>
                <a:effectLst/>
                <a:latin typeface="Consolas" panose="020B0609020204030204" pitchFamily="49" charset="0"/>
              </a:rPr>
              <a:t>vec3</a:t>
            </a:r>
            <a:r>
              <a:rPr lang="en-US" altLang="zh-CN" sz="1400" b="0" dirty="0">
                <a:solidFill>
                  <a:srgbClr val="D4D4D4"/>
                </a:solidFill>
                <a:effectLst/>
                <a:latin typeface="Consolas" panose="020B0609020204030204" pitchFamily="49" charset="0"/>
              </a:rPr>
              <a:t>(</a:t>
            </a:r>
            <a:r>
              <a:rPr lang="en-US" altLang="zh-CN" sz="1400" b="0" dirty="0">
                <a:solidFill>
                  <a:srgbClr val="B5CEA8"/>
                </a:solidFill>
                <a:effectLst/>
                <a:latin typeface="Consolas" panose="020B0609020204030204" pitchFamily="49" charset="0"/>
              </a:rPr>
              <a:t>0.0</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0.0</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0.0</a:t>
            </a:r>
            <a:r>
              <a:rPr lang="en-US" altLang="zh-CN" sz="1400" b="0" dirty="0">
                <a:solidFill>
                  <a:srgbClr val="D4D4D4"/>
                </a:solidFill>
                <a:effectLst/>
                <a:latin typeface="Consolas" panose="020B0609020204030204" pitchFamily="49" charset="0"/>
              </a:rPr>
              <a:t>));</a:t>
            </a:r>
          </a:p>
          <a:p>
            <a:r>
              <a:rPr lang="en-US" altLang="zh-CN" sz="1400" b="0" dirty="0">
                <a:solidFill>
                  <a:srgbClr val="D4D4D4"/>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mesh</a:t>
            </a:r>
            <a:r>
              <a:rPr lang="en-US" altLang="zh-CN" sz="1400" b="0" dirty="0">
                <a:solidFill>
                  <a:srgbClr val="D4D4D4"/>
                </a:solidFill>
                <a:effectLst/>
                <a:latin typeface="Consolas" panose="020B0609020204030204" pitchFamily="49" charset="0"/>
              </a:rPr>
              <a:t>-&gt;</a:t>
            </a:r>
            <a:r>
              <a:rPr lang="en-US" altLang="zh-CN" sz="1400" b="0" dirty="0" err="1">
                <a:solidFill>
                  <a:srgbClr val="DCDCAA"/>
                </a:solidFill>
                <a:effectLst/>
                <a:latin typeface="Consolas" panose="020B0609020204030204" pitchFamily="49" charset="0"/>
              </a:rPr>
              <a:t>setRotation</a:t>
            </a:r>
            <a:r>
              <a:rPr lang="en-US" altLang="zh-CN" sz="1400" b="0" dirty="0">
                <a:solidFill>
                  <a:srgbClr val="D4D4D4"/>
                </a:solidFill>
                <a:effectLst/>
                <a:latin typeface="Consolas" panose="020B0609020204030204" pitchFamily="49" charset="0"/>
              </a:rPr>
              <a:t>(</a:t>
            </a:r>
            <a:r>
              <a:rPr lang="en-US" altLang="zh-CN" sz="1400" b="0" dirty="0" err="1">
                <a:solidFill>
                  <a:srgbClr val="4EC9B0"/>
                </a:solidFill>
                <a:effectLst/>
                <a:latin typeface="Consolas" panose="020B0609020204030204" pitchFamily="49" charset="0"/>
              </a:rPr>
              <a:t>glm</a:t>
            </a:r>
            <a:r>
              <a:rPr lang="en-US" altLang="zh-CN" sz="1400" b="0" dirty="0">
                <a:solidFill>
                  <a:srgbClr val="D4D4D4"/>
                </a:solidFill>
                <a:effectLst/>
                <a:latin typeface="Consolas" panose="020B0609020204030204" pitchFamily="49" charset="0"/>
              </a:rPr>
              <a:t>::</a:t>
            </a:r>
            <a:r>
              <a:rPr lang="en-US" altLang="zh-CN" sz="1400" b="0" dirty="0">
                <a:solidFill>
                  <a:srgbClr val="4EC9B0"/>
                </a:solidFill>
                <a:effectLst/>
                <a:latin typeface="Consolas" panose="020B0609020204030204" pitchFamily="49" charset="0"/>
              </a:rPr>
              <a:t>vec3</a:t>
            </a:r>
            <a:r>
              <a:rPr lang="en-US" altLang="zh-CN" sz="1400" b="0" dirty="0">
                <a:solidFill>
                  <a:srgbClr val="D4D4D4"/>
                </a:solidFill>
                <a:effectLst/>
                <a:latin typeface="Consolas" panose="020B0609020204030204" pitchFamily="49" charset="0"/>
              </a:rPr>
              <a:t>(</a:t>
            </a:r>
            <a:r>
              <a:rPr lang="en-US" altLang="zh-CN" sz="1400" b="0" dirty="0">
                <a:solidFill>
                  <a:srgbClr val="B5CEA8"/>
                </a:solidFill>
                <a:effectLst/>
                <a:latin typeface="Consolas" panose="020B0609020204030204" pitchFamily="49" charset="0"/>
              </a:rPr>
              <a:t>0</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0.0</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0.0</a:t>
            </a:r>
            <a:r>
              <a:rPr lang="en-US" altLang="zh-CN" sz="1400" b="0" dirty="0">
                <a:solidFill>
                  <a:srgbClr val="D4D4D4"/>
                </a:solidFill>
                <a:effectLst/>
                <a:latin typeface="Consolas" panose="020B0609020204030204" pitchFamily="49" charset="0"/>
              </a:rPr>
              <a:t>));</a:t>
            </a:r>
          </a:p>
          <a:p>
            <a:r>
              <a:rPr lang="en-US" altLang="zh-CN" sz="1400" b="0" dirty="0">
                <a:solidFill>
                  <a:srgbClr val="D4D4D4"/>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mesh</a:t>
            </a:r>
            <a:r>
              <a:rPr lang="en-US" altLang="zh-CN" sz="1400" b="0" dirty="0">
                <a:solidFill>
                  <a:srgbClr val="D4D4D4"/>
                </a:solidFill>
                <a:effectLst/>
                <a:latin typeface="Consolas" panose="020B0609020204030204" pitchFamily="49" charset="0"/>
              </a:rPr>
              <a:t>-&gt;</a:t>
            </a:r>
            <a:r>
              <a:rPr lang="en-US" altLang="zh-CN" sz="1400" b="0" dirty="0" err="1">
                <a:solidFill>
                  <a:srgbClr val="DCDCAA"/>
                </a:solidFill>
                <a:effectLst/>
                <a:latin typeface="Consolas" panose="020B0609020204030204" pitchFamily="49" charset="0"/>
              </a:rPr>
              <a:t>setScale</a:t>
            </a:r>
            <a:r>
              <a:rPr lang="en-US" altLang="zh-CN" sz="1400" b="0" dirty="0">
                <a:solidFill>
                  <a:srgbClr val="D4D4D4"/>
                </a:solidFill>
                <a:effectLst/>
                <a:latin typeface="Consolas" panose="020B0609020204030204" pitchFamily="49" charset="0"/>
              </a:rPr>
              <a:t>(</a:t>
            </a:r>
            <a:r>
              <a:rPr lang="en-US" altLang="zh-CN" sz="1400" b="0" dirty="0" err="1">
                <a:solidFill>
                  <a:srgbClr val="4EC9B0"/>
                </a:solidFill>
                <a:effectLst/>
                <a:latin typeface="Consolas" panose="020B0609020204030204" pitchFamily="49" charset="0"/>
              </a:rPr>
              <a:t>glm</a:t>
            </a:r>
            <a:r>
              <a:rPr lang="en-US" altLang="zh-CN" sz="1400" b="0" dirty="0">
                <a:solidFill>
                  <a:srgbClr val="D4D4D4"/>
                </a:solidFill>
                <a:effectLst/>
                <a:latin typeface="Consolas" panose="020B0609020204030204" pitchFamily="49" charset="0"/>
              </a:rPr>
              <a:t>::</a:t>
            </a:r>
            <a:r>
              <a:rPr lang="en-US" altLang="zh-CN" sz="1400" b="0" dirty="0">
                <a:solidFill>
                  <a:srgbClr val="4EC9B0"/>
                </a:solidFill>
                <a:effectLst/>
                <a:latin typeface="Consolas" panose="020B0609020204030204" pitchFamily="49" charset="0"/>
              </a:rPr>
              <a:t>vec3</a:t>
            </a:r>
            <a:r>
              <a:rPr lang="en-US" altLang="zh-CN" sz="1400" b="0" dirty="0">
                <a:solidFill>
                  <a:srgbClr val="D4D4D4"/>
                </a:solidFill>
                <a:effectLst/>
                <a:latin typeface="Consolas" panose="020B0609020204030204" pitchFamily="49" charset="0"/>
              </a:rPr>
              <a:t>(</a:t>
            </a:r>
            <a:r>
              <a:rPr lang="en-US" altLang="zh-CN" sz="1400" b="0" dirty="0">
                <a:solidFill>
                  <a:srgbClr val="B5CEA8"/>
                </a:solidFill>
                <a:effectLst/>
                <a:latin typeface="Consolas" panose="020B0609020204030204" pitchFamily="49" charset="0"/>
              </a:rPr>
              <a:t>1.0</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1.0</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1.0</a:t>
            </a:r>
            <a:r>
              <a:rPr lang="en-US" altLang="zh-CN" sz="1400" b="0" dirty="0">
                <a:solidFill>
                  <a:srgbClr val="D4D4D4"/>
                </a:solidFill>
                <a:effectLst/>
                <a:latin typeface="Consolas" panose="020B0609020204030204" pitchFamily="49" charset="0"/>
              </a:rPr>
              <a:t>));</a:t>
            </a:r>
          </a:p>
          <a:p>
            <a:br>
              <a:rPr lang="en-US" altLang="zh-CN" sz="1400" b="0" dirty="0">
                <a:solidFill>
                  <a:srgbClr val="D4D4D4"/>
                </a:solidFill>
                <a:effectLst/>
                <a:latin typeface="Consolas" panose="020B0609020204030204" pitchFamily="49" charset="0"/>
              </a:rPr>
            </a:br>
            <a:r>
              <a:rPr lang="en-US" altLang="zh-CN" sz="1400" b="0" dirty="0">
                <a:solidFill>
                  <a:srgbClr val="6A9955"/>
                </a:solidFill>
                <a:effectLst/>
                <a:latin typeface="Consolas" panose="020B0609020204030204" pitchFamily="49" charset="0"/>
              </a:rPr>
              <a:t>    // </a:t>
            </a:r>
            <a:r>
              <a:rPr lang="zh-CN" altLang="en-US" sz="1400" b="0" dirty="0">
                <a:solidFill>
                  <a:srgbClr val="6A9955"/>
                </a:solidFill>
                <a:effectLst/>
                <a:latin typeface="Consolas" panose="020B0609020204030204" pitchFamily="49" charset="0"/>
              </a:rPr>
              <a:t>设置材质</a:t>
            </a:r>
            <a:endParaRPr lang="zh-CN" altLang="en-US" sz="1400" b="0" dirty="0">
              <a:solidFill>
                <a:srgbClr val="D4D4D4"/>
              </a:solidFill>
              <a:effectLst/>
              <a:latin typeface="Consolas" panose="020B0609020204030204" pitchFamily="49" charset="0"/>
            </a:endParaRPr>
          </a:p>
          <a:p>
            <a:r>
              <a:rPr lang="zh-CN" altLang="en-US" sz="1400" b="0" dirty="0">
                <a:solidFill>
                  <a:srgbClr val="D4D4D4"/>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mesh</a:t>
            </a:r>
            <a:r>
              <a:rPr lang="en-US" altLang="zh-CN" sz="1400" b="0" dirty="0">
                <a:solidFill>
                  <a:srgbClr val="D4D4D4"/>
                </a:solidFill>
                <a:effectLst/>
                <a:latin typeface="Consolas" panose="020B0609020204030204" pitchFamily="49" charset="0"/>
              </a:rPr>
              <a:t>-&gt;</a:t>
            </a:r>
            <a:r>
              <a:rPr lang="en-US" altLang="zh-CN" sz="1400" b="0" dirty="0" err="1">
                <a:solidFill>
                  <a:srgbClr val="DCDCAA"/>
                </a:solidFill>
                <a:effectLst/>
                <a:latin typeface="Consolas" panose="020B0609020204030204" pitchFamily="49" charset="0"/>
              </a:rPr>
              <a:t>setAmbient</a:t>
            </a:r>
            <a:r>
              <a:rPr lang="en-US" altLang="zh-CN" sz="1400" b="0" dirty="0">
                <a:solidFill>
                  <a:srgbClr val="D4D4D4"/>
                </a:solidFill>
                <a:effectLst/>
                <a:latin typeface="Consolas" panose="020B0609020204030204" pitchFamily="49" charset="0"/>
              </a:rPr>
              <a:t>(</a:t>
            </a:r>
            <a:r>
              <a:rPr lang="en-US" altLang="zh-CN" sz="1400" b="0" dirty="0" err="1">
                <a:solidFill>
                  <a:srgbClr val="4EC9B0"/>
                </a:solidFill>
                <a:effectLst/>
                <a:latin typeface="Consolas" panose="020B0609020204030204" pitchFamily="49" charset="0"/>
              </a:rPr>
              <a:t>glm</a:t>
            </a:r>
            <a:r>
              <a:rPr lang="en-US" altLang="zh-CN" sz="1400" b="0" dirty="0">
                <a:solidFill>
                  <a:srgbClr val="D4D4D4"/>
                </a:solidFill>
                <a:effectLst/>
                <a:latin typeface="Consolas" panose="020B0609020204030204" pitchFamily="49" charset="0"/>
              </a:rPr>
              <a:t>::</a:t>
            </a:r>
            <a:r>
              <a:rPr lang="en-US" altLang="zh-CN" sz="1400" b="0" dirty="0">
                <a:solidFill>
                  <a:srgbClr val="4EC9B0"/>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a:t>
            </a:r>
            <a:r>
              <a:rPr lang="en-US" altLang="zh-CN" sz="1400" b="0" dirty="0">
                <a:solidFill>
                  <a:srgbClr val="B5CEA8"/>
                </a:solidFill>
                <a:effectLst/>
                <a:latin typeface="Consolas" panose="020B0609020204030204" pitchFamily="49" charset="0"/>
              </a:rPr>
              <a:t>0.2</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0.2</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0.2</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1.0</a:t>
            </a:r>
            <a:r>
              <a:rPr lang="en-US" altLang="zh-CN" sz="1400" b="0" dirty="0">
                <a:solidFill>
                  <a:srgbClr val="D4D4D4"/>
                </a:solidFill>
                <a:effectLst/>
                <a:latin typeface="Consolas" panose="020B0609020204030204" pitchFamily="49" charset="0"/>
              </a:rPr>
              <a:t>));</a:t>
            </a:r>
            <a:r>
              <a:rPr lang="en-US" altLang="zh-CN" sz="1400" b="0" dirty="0">
                <a:solidFill>
                  <a:srgbClr val="6A9955"/>
                </a:solidFill>
                <a:effectLst/>
                <a:latin typeface="Consolas" panose="020B0609020204030204" pitchFamily="49" charset="0"/>
              </a:rPr>
              <a:t> // </a:t>
            </a:r>
            <a:r>
              <a:rPr lang="zh-CN" altLang="en-US" sz="1400" b="0" dirty="0">
                <a:solidFill>
                  <a:srgbClr val="6A9955"/>
                </a:solidFill>
                <a:effectLst/>
                <a:latin typeface="Consolas" panose="020B0609020204030204" pitchFamily="49" charset="0"/>
              </a:rPr>
              <a:t>环境光</a:t>
            </a:r>
            <a:endParaRPr lang="zh-CN" altLang="en-US" sz="1400" b="0" dirty="0">
              <a:solidFill>
                <a:srgbClr val="D4D4D4"/>
              </a:solidFill>
              <a:effectLst/>
              <a:latin typeface="Consolas" panose="020B0609020204030204" pitchFamily="49" charset="0"/>
            </a:endParaRPr>
          </a:p>
          <a:p>
            <a:r>
              <a:rPr lang="zh-CN" altLang="en-US" sz="1400" b="0" dirty="0">
                <a:solidFill>
                  <a:srgbClr val="D4D4D4"/>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mesh</a:t>
            </a:r>
            <a:r>
              <a:rPr lang="en-US" altLang="zh-CN" sz="1400" b="0" dirty="0">
                <a:solidFill>
                  <a:srgbClr val="D4D4D4"/>
                </a:solidFill>
                <a:effectLst/>
                <a:latin typeface="Consolas" panose="020B0609020204030204" pitchFamily="49" charset="0"/>
              </a:rPr>
              <a:t>-&gt;</a:t>
            </a:r>
            <a:r>
              <a:rPr lang="en-US" altLang="zh-CN" sz="1400" b="0" dirty="0" err="1">
                <a:solidFill>
                  <a:srgbClr val="DCDCAA"/>
                </a:solidFill>
                <a:effectLst/>
                <a:latin typeface="Consolas" panose="020B0609020204030204" pitchFamily="49" charset="0"/>
              </a:rPr>
              <a:t>setDiffuse</a:t>
            </a:r>
            <a:r>
              <a:rPr lang="en-US" altLang="zh-CN" sz="1400" b="0" dirty="0">
                <a:solidFill>
                  <a:srgbClr val="D4D4D4"/>
                </a:solidFill>
                <a:effectLst/>
                <a:latin typeface="Consolas" panose="020B0609020204030204" pitchFamily="49" charset="0"/>
              </a:rPr>
              <a:t>(</a:t>
            </a:r>
            <a:r>
              <a:rPr lang="en-US" altLang="zh-CN" sz="1400" b="0" dirty="0" err="1">
                <a:solidFill>
                  <a:srgbClr val="4EC9B0"/>
                </a:solidFill>
                <a:effectLst/>
                <a:latin typeface="Consolas" panose="020B0609020204030204" pitchFamily="49" charset="0"/>
              </a:rPr>
              <a:t>glm</a:t>
            </a:r>
            <a:r>
              <a:rPr lang="en-US" altLang="zh-CN" sz="1400" b="0" dirty="0">
                <a:solidFill>
                  <a:srgbClr val="D4D4D4"/>
                </a:solidFill>
                <a:effectLst/>
                <a:latin typeface="Consolas" panose="020B0609020204030204" pitchFamily="49" charset="0"/>
              </a:rPr>
              <a:t>::</a:t>
            </a:r>
            <a:r>
              <a:rPr lang="en-US" altLang="zh-CN" sz="1400" b="0" dirty="0">
                <a:solidFill>
                  <a:srgbClr val="4EC9B0"/>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a:t>
            </a:r>
            <a:r>
              <a:rPr lang="en-US" altLang="zh-CN" sz="1400" b="0" dirty="0">
                <a:solidFill>
                  <a:srgbClr val="B5CEA8"/>
                </a:solidFill>
                <a:effectLst/>
                <a:latin typeface="Consolas" panose="020B0609020204030204" pitchFamily="49" charset="0"/>
              </a:rPr>
              <a:t>0.7</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0.7</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0.7</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1.0</a:t>
            </a:r>
            <a:r>
              <a:rPr lang="en-US" altLang="zh-CN" sz="1400" b="0" dirty="0">
                <a:solidFill>
                  <a:srgbClr val="D4D4D4"/>
                </a:solidFill>
                <a:effectLst/>
                <a:latin typeface="Consolas" panose="020B0609020204030204" pitchFamily="49" charset="0"/>
              </a:rPr>
              <a:t>));</a:t>
            </a:r>
            <a:r>
              <a:rPr lang="en-US" altLang="zh-CN" sz="1400" b="0" dirty="0">
                <a:solidFill>
                  <a:srgbClr val="6A9955"/>
                </a:solidFill>
                <a:effectLst/>
                <a:latin typeface="Consolas" panose="020B0609020204030204" pitchFamily="49" charset="0"/>
              </a:rPr>
              <a:t> // </a:t>
            </a:r>
            <a:r>
              <a:rPr lang="zh-CN" altLang="en-US" sz="1400" b="0" dirty="0">
                <a:solidFill>
                  <a:srgbClr val="6A9955"/>
                </a:solidFill>
                <a:effectLst/>
                <a:latin typeface="Consolas" panose="020B0609020204030204" pitchFamily="49" charset="0"/>
              </a:rPr>
              <a:t>漫反射</a:t>
            </a:r>
            <a:endParaRPr lang="zh-CN" altLang="en-US" sz="1400" b="0" dirty="0">
              <a:solidFill>
                <a:srgbClr val="D4D4D4"/>
              </a:solidFill>
              <a:effectLst/>
              <a:latin typeface="Consolas" panose="020B0609020204030204" pitchFamily="49" charset="0"/>
            </a:endParaRPr>
          </a:p>
          <a:p>
            <a:r>
              <a:rPr lang="zh-CN" altLang="en-US" sz="1400" b="0" dirty="0">
                <a:solidFill>
                  <a:srgbClr val="D4D4D4"/>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mesh</a:t>
            </a:r>
            <a:r>
              <a:rPr lang="en-US" altLang="zh-CN" sz="1400" b="0" dirty="0">
                <a:solidFill>
                  <a:srgbClr val="D4D4D4"/>
                </a:solidFill>
                <a:effectLst/>
                <a:latin typeface="Consolas" panose="020B0609020204030204" pitchFamily="49" charset="0"/>
              </a:rPr>
              <a:t>-&gt;</a:t>
            </a:r>
            <a:r>
              <a:rPr lang="en-US" altLang="zh-CN" sz="1400" b="0" dirty="0" err="1">
                <a:solidFill>
                  <a:srgbClr val="DCDCAA"/>
                </a:solidFill>
                <a:effectLst/>
                <a:latin typeface="Consolas" panose="020B0609020204030204" pitchFamily="49" charset="0"/>
              </a:rPr>
              <a:t>setSpecular</a:t>
            </a:r>
            <a:r>
              <a:rPr lang="en-US" altLang="zh-CN" sz="1400" b="0" dirty="0">
                <a:solidFill>
                  <a:srgbClr val="D4D4D4"/>
                </a:solidFill>
                <a:effectLst/>
                <a:latin typeface="Consolas" panose="020B0609020204030204" pitchFamily="49" charset="0"/>
              </a:rPr>
              <a:t>(</a:t>
            </a:r>
            <a:r>
              <a:rPr lang="en-US" altLang="zh-CN" sz="1400" b="0" dirty="0" err="1">
                <a:solidFill>
                  <a:srgbClr val="4EC9B0"/>
                </a:solidFill>
                <a:effectLst/>
                <a:latin typeface="Consolas" panose="020B0609020204030204" pitchFamily="49" charset="0"/>
              </a:rPr>
              <a:t>glm</a:t>
            </a:r>
            <a:r>
              <a:rPr lang="en-US" altLang="zh-CN" sz="1400" b="0" dirty="0">
                <a:solidFill>
                  <a:srgbClr val="D4D4D4"/>
                </a:solidFill>
                <a:effectLst/>
                <a:latin typeface="Consolas" panose="020B0609020204030204" pitchFamily="49" charset="0"/>
              </a:rPr>
              <a:t>::</a:t>
            </a:r>
            <a:r>
              <a:rPr lang="en-US" altLang="zh-CN" sz="1400" b="0" dirty="0">
                <a:solidFill>
                  <a:srgbClr val="4EC9B0"/>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a:t>
            </a:r>
            <a:r>
              <a:rPr lang="en-US" altLang="zh-CN" sz="1400" b="0" dirty="0">
                <a:solidFill>
                  <a:srgbClr val="B5CEA8"/>
                </a:solidFill>
                <a:effectLst/>
                <a:latin typeface="Consolas" panose="020B0609020204030204" pitchFamily="49" charset="0"/>
              </a:rPr>
              <a:t>0.2</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0.2</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0.2</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1.0</a:t>
            </a:r>
            <a:r>
              <a:rPr lang="en-US" altLang="zh-CN" sz="1400" b="0" dirty="0">
                <a:solidFill>
                  <a:srgbClr val="D4D4D4"/>
                </a:solidFill>
                <a:effectLst/>
                <a:latin typeface="Consolas" panose="020B0609020204030204" pitchFamily="49" charset="0"/>
              </a:rPr>
              <a:t>));</a:t>
            </a:r>
            <a:r>
              <a:rPr lang="en-US" altLang="zh-CN" sz="1400" b="0" dirty="0">
                <a:solidFill>
                  <a:srgbClr val="6A9955"/>
                </a:solidFill>
                <a:effectLst/>
                <a:latin typeface="Consolas" panose="020B0609020204030204" pitchFamily="49" charset="0"/>
              </a:rPr>
              <a:t> // </a:t>
            </a:r>
            <a:r>
              <a:rPr lang="zh-CN" altLang="en-US" sz="1400" b="0" dirty="0">
                <a:solidFill>
                  <a:srgbClr val="6A9955"/>
                </a:solidFill>
                <a:effectLst/>
                <a:latin typeface="Consolas" panose="020B0609020204030204" pitchFamily="49" charset="0"/>
              </a:rPr>
              <a:t>镜面反射</a:t>
            </a:r>
            <a:endParaRPr lang="zh-CN" altLang="en-US" sz="1400" b="0" dirty="0">
              <a:solidFill>
                <a:srgbClr val="D4D4D4"/>
              </a:solidFill>
              <a:effectLst/>
              <a:latin typeface="Consolas" panose="020B0609020204030204" pitchFamily="49" charset="0"/>
            </a:endParaRPr>
          </a:p>
          <a:p>
            <a:r>
              <a:rPr lang="zh-CN" altLang="en-US" sz="1400" b="0" dirty="0">
                <a:solidFill>
                  <a:srgbClr val="D4D4D4"/>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mesh</a:t>
            </a:r>
            <a:r>
              <a:rPr lang="en-US" altLang="zh-CN" sz="1400" b="0" dirty="0">
                <a:solidFill>
                  <a:srgbClr val="D4D4D4"/>
                </a:solidFill>
                <a:effectLst/>
                <a:latin typeface="Consolas" panose="020B0609020204030204" pitchFamily="49" charset="0"/>
              </a:rPr>
              <a:t>-&gt;</a:t>
            </a:r>
            <a:r>
              <a:rPr lang="en-US" altLang="zh-CN" sz="1400" b="0" dirty="0" err="1">
                <a:solidFill>
                  <a:srgbClr val="DCDCAA"/>
                </a:solidFill>
                <a:effectLst/>
                <a:latin typeface="Consolas" panose="020B0609020204030204" pitchFamily="49" charset="0"/>
              </a:rPr>
              <a:t>setShininess</a:t>
            </a:r>
            <a:r>
              <a:rPr lang="en-US" altLang="zh-CN" sz="1400" b="0" dirty="0">
                <a:solidFill>
                  <a:srgbClr val="D4D4D4"/>
                </a:solidFill>
                <a:effectLst/>
                <a:latin typeface="Consolas" panose="020B0609020204030204" pitchFamily="49" charset="0"/>
              </a:rPr>
              <a:t>(</a:t>
            </a:r>
            <a:r>
              <a:rPr lang="en-US" altLang="zh-CN" sz="1400" b="0" dirty="0">
                <a:solidFill>
                  <a:srgbClr val="B5CEA8"/>
                </a:solidFill>
                <a:effectLst/>
                <a:latin typeface="Consolas" panose="020B0609020204030204" pitchFamily="49" charset="0"/>
              </a:rPr>
              <a:t>1.0</a:t>
            </a:r>
            <a:r>
              <a:rPr lang="en-US" altLang="zh-CN" sz="1400" b="0" dirty="0">
                <a:solidFill>
                  <a:srgbClr val="D4D4D4"/>
                </a:solidFill>
                <a:effectLst/>
                <a:latin typeface="Consolas" panose="020B0609020204030204" pitchFamily="49" charset="0"/>
              </a:rPr>
              <a:t>);</a:t>
            </a:r>
            <a:r>
              <a:rPr lang="en-US" altLang="zh-CN" sz="1400" b="0" dirty="0">
                <a:solidFill>
                  <a:srgbClr val="6A9955"/>
                </a:solidFill>
                <a:effectLst/>
                <a:latin typeface="Consolas" panose="020B0609020204030204" pitchFamily="49" charset="0"/>
              </a:rPr>
              <a:t> //</a:t>
            </a:r>
            <a:r>
              <a:rPr lang="zh-CN" altLang="en-US" sz="1400" b="0" dirty="0">
                <a:solidFill>
                  <a:srgbClr val="6A9955"/>
                </a:solidFill>
                <a:effectLst/>
                <a:latin typeface="Consolas" panose="020B0609020204030204" pitchFamily="49" charset="0"/>
              </a:rPr>
              <a:t>高光系数</a:t>
            </a:r>
            <a:endParaRPr lang="zh-CN" altLang="en-US" sz="1400" b="0" dirty="0">
              <a:solidFill>
                <a:srgbClr val="D4D4D4"/>
              </a:solidFill>
              <a:effectLst/>
              <a:latin typeface="Consolas" panose="020B0609020204030204" pitchFamily="49" charset="0"/>
            </a:endParaRPr>
          </a:p>
          <a:p>
            <a:r>
              <a:rPr lang="zh-CN" altLang="en-US" sz="1400" b="0" dirty="0">
                <a:solidFill>
                  <a:srgbClr val="D4D4D4"/>
                </a:solidFill>
                <a:effectLst/>
                <a:latin typeface="Consolas" panose="020B0609020204030204" pitchFamily="49" charset="0"/>
              </a:rPr>
              <a:t>    </a:t>
            </a:r>
            <a:r>
              <a:rPr lang="en-US" altLang="zh-CN" sz="1400" b="0" dirty="0">
                <a:solidFill>
                  <a:srgbClr val="D4D4D4"/>
                </a:solidFill>
                <a:effectLst/>
                <a:latin typeface="Consolas" panose="020B0609020204030204" pitchFamily="49" charset="0"/>
              </a:rPr>
              <a:t>...</a:t>
            </a:r>
          </a:p>
          <a:p>
            <a:r>
              <a:rPr lang="en-US" altLang="zh-CN"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42004740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E73D649-8D68-4945-8502-404C6736D542}"/>
              </a:ext>
            </a:extLst>
          </p:cNvPr>
          <p:cNvSpPr>
            <a:spLocks noGrp="1"/>
          </p:cNvSpPr>
          <p:nvPr>
            <p:ph idx="1"/>
          </p:nvPr>
        </p:nvSpPr>
        <p:spPr>
          <a:xfrm>
            <a:off x="838200" y="1473622"/>
            <a:ext cx="4894854" cy="5100798"/>
          </a:xfrm>
        </p:spPr>
        <p:txBody>
          <a:bodyPr/>
          <a:lstStyle/>
          <a:p>
            <a:r>
              <a:rPr lang="zh-CN" altLang="en-US" dirty="0"/>
              <a:t>为了计算光照，我们先把需要传递给着色器的变量定义好</a:t>
            </a:r>
            <a:endParaRPr lang="en-US" altLang="zh-CN" dirty="0"/>
          </a:p>
          <a:p>
            <a:r>
              <a:rPr lang="zh-CN" altLang="en-US" dirty="0"/>
              <a:t>这一次我们使用</a:t>
            </a:r>
            <a:r>
              <a:rPr lang="en-US" altLang="zh-CN" dirty="0" err="1"/>
              <a:t>Phong</a:t>
            </a:r>
            <a:r>
              <a:rPr lang="zh-CN" altLang="en-US" dirty="0"/>
              <a:t>着色的方法，所以光照计算在片元着色器中进行</a:t>
            </a:r>
            <a:endParaRPr lang="en-US" altLang="zh-CN" dirty="0"/>
          </a:p>
          <a:p>
            <a:r>
              <a:rPr lang="en-US" altLang="zh-CN" dirty="0">
                <a:solidFill>
                  <a:srgbClr val="FF0000"/>
                </a:solidFill>
                <a:latin typeface="+mn-ea"/>
              </a:rPr>
              <a:t>Task2</a:t>
            </a:r>
            <a:r>
              <a:rPr lang="zh-CN" altLang="en-US" dirty="0">
                <a:solidFill>
                  <a:srgbClr val="FF0000"/>
                </a:solidFill>
                <a:latin typeface="+mn-ea"/>
              </a:rPr>
              <a:t>有两种实现方法，一种是先将顶点转换到相机坐标系上进行计算，还有一种是直接在世界坐标系上计算</a:t>
            </a:r>
            <a:endParaRPr lang="en-US" altLang="zh-CN" dirty="0">
              <a:solidFill>
                <a:srgbClr val="FF0000"/>
              </a:solidFill>
              <a:latin typeface="+mn-ea"/>
            </a:endParaRPr>
          </a:p>
          <a:p>
            <a:r>
              <a:rPr lang="zh-CN" altLang="en-US" dirty="0">
                <a:solidFill>
                  <a:srgbClr val="FF0000"/>
                </a:solidFill>
                <a:latin typeface="+mn-ea"/>
              </a:rPr>
              <a:t>这两种方法实现的时候，顶点着色器传递给片元着色器的参数会有所不同，有兴趣的话将这两种方法都试一下</a:t>
            </a:r>
          </a:p>
          <a:p>
            <a:endParaRPr lang="en-US" altLang="zh-CN" dirty="0"/>
          </a:p>
        </p:txBody>
      </p:sp>
      <p:sp>
        <p:nvSpPr>
          <p:cNvPr id="3" name="标题 2">
            <a:extLst>
              <a:ext uri="{FF2B5EF4-FFF2-40B4-BE49-F238E27FC236}">
                <a16:creationId xmlns:a16="http://schemas.microsoft.com/office/drawing/2014/main" id="{1CE0E480-3081-4FE9-89A9-365D6E812FB0}"/>
              </a:ext>
            </a:extLst>
          </p:cNvPr>
          <p:cNvSpPr>
            <a:spLocks noGrp="1"/>
          </p:cNvSpPr>
          <p:nvPr>
            <p:ph type="title"/>
          </p:nvPr>
        </p:nvSpPr>
        <p:spPr/>
        <p:txBody>
          <a:bodyPr/>
          <a:lstStyle/>
          <a:p>
            <a:r>
              <a:rPr lang="zh-CN" altLang="en-US" dirty="0"/>
              <a:t>顶点着色器</a:t>
            </a:r>
          </a:p>
        </p:txBody>
      </p:sp>
      <p:sp>
        <p:nvSpPr>
          <p:cNvPr id="17" name="文本框 16">
            <a:extLst>
              <a:ext uri="{FF2B5EF4-FFF2-40B4-BE49-F238E27FC236}">
                <a16:creationId xmlns:a16="http://schemas.microsoft.com/office/drawing/2014/main" id="{AD369E93-614A-4E5C-B4D9-EEAAB7E1EC74}"/>
              </a:ext>
            </a:extLst>
          </p:cNvPr>
          <p:cNvSpPr txBox="1"/>
          <p:nvPr/>
        </p:nvSpPr>
        <p:spPr>
          <a:xfrm>
            <a:off x="5733054" y="1767006"/>
            <a:ext cx="6458946" cy="3323987"/>
          </a:xfrm>
          <a:prstGeom prst="rect">
            <a:avLst/>
          </a:prstGeom>
          <a:noFill/>
        </p:spPr>
        <p:txBody>
          <a:bodyPr wrap="square">
            <a:spAutoFit/>
          </a:bodyPr>
          <a:lstStyle/>
          <a:p>
            <a:br>
              <a:rPr lang="zh-CN" altLang="en-US" sz="1400" b="0" dirty="0">
                <a:solidFill>
                  <a:srgbClr val="D4D4D4"/>
                </a:solidFill>
                <a:effectLst/>
                <a:latin typeface="Consolas" panose="020B0609020204030204" pitchFamily="49" charset="0"/>
              </a:rPr>
            </a:br>
            <a:r>
              <a:rPr lang="en-US" altLang="zh-CN" sz="1400" b="0" dirty="0">
                <a:solidFill>
                  <a:srgbClr val="6A9955"/>
                </a:solidFill>
                <a:effectLst/>
                <a:latin typeface="Consolas" panose="020B0609020204030204" pitchFamily="49" charset="0"/>
              </a:rPr>
              <a:t>// </a:t>
            </a:r>
            <a:r>
              <a:rPr lang="zh-CN" altLang="en-US" sz="1400" b="0" dirty="0">
                <a:solidFill>
                  <a:srgbClr val="6A9955"/>
                </a:solidFill>
                <a:effectLst/>
                <a:latin typeface="Consolas" panose="020B0609020204030204" pitchFamily="49" charset="0"/>
              </a:rPr>
              <a:t>顶点着色器</a:t>
            </a:r>
            <a:endParaRPr lang="zh-CN" altLang="en-US" sz="1400" b="0" dirty="0">
              <a:solidFill>
                <a:srgbClr val="D4D4D4"/>
              </a:solidFill>
              <a:effectLst/>
              <a:latin typeface="Consolas" panose="020B0609020204030204" pitchFamily="49" charset="0"/>
            </a:endParaRPr>
          </a:p>
          <a:p>
            <a:r>
              <a:rPr lang="en-US" altLang="zh-CN" sz="1400" b="0" dirty="0">
                <a:solidFill>
                  <a:srgbClr val="569CD6"/>
                </a:solidFill>
                <a:effectLst/>
                <a:latin typeface="Consolas" panose="020B0609020204030204" pitchFamily="49" charset="0"/>
              </a:rPr>
              <a:t>in</a:t>
            </a:r>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 </a:t>
            </a:r>
            <a:r>
              <a:rPr lang="en-US" altLang="zh-CN" sz="1400" b="0" dirty="0" err="1">
                <a:solidFill>
                  <a:srgbClr val="D4D4D4"/>
                </a:solidFill>
                <a:effectLst/>
                <a:latin typeface="Consolas" panose="020B0609020204030204" pitchFamily="49" charset="0"/>
              </a:rPr>
              <a:t>vPosition</a:t>
            </a:r>
            <a:r>
              <a:rPr lang="en-US" altLang="zh-CN" sz="1400" b="0" dirty="0">
                <a:solidFill>
                  <a:srgbClr val="D4D4D4"/>
                </a:solidFill>
                <a:effectLst/>
                <a:latin typeface="Consolas" panose="020B0609020204030204" pitchFamily="49" charset="0"/>
              </a:rPr>
              <a:t>;</a:t>
            </a:r>
          </a:p>
          <a:p>
            <a:r>
              <a:rPr lang="en-US" altLang="zh-CN" sz="1400" b="0" dirty="0">
                <a:solidFill>
                  <a:srgbClr val="569CD6"/>
                </a:solidFill>
                <a:effectLst/>
                <a:latin typeface="Consolas" panose="020B0609020204030204" pitchFamily="49" charset="0"/>
              </a:rPr>
              <a:t>in</a:t>
            </a:r>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 </a:t>
            </a:r>
            <a:r>
              <a:rPr lang="en-US" altLang="zh-CN" sz="1400" b="0" dirty="0" err="1">
                <a:solidFill>
                  <a:srgbClr val="D4D4D4"/>
                </a:solidFill>
                <a:effectLst/>
                <a:latin typeface="Consolas" panose="020B0609020204030204" pitchFamily="49" charset="0"/>
              </a:rPr>
              <a:t>vColor</a:t>
            </a:r>
            <a:r>
              <a:rPr lang="en-US" altLang="zh-CN" sz="1400" b="0" dirty="0">
                <a:solidFill>
                  <a:srgbClr val="D4D4D4"/>
                </a:solidFill>
                <a:effectLst/>
                <a:latin typeface="Consolas" panose="020B0609020204030204" pitchFamily="49" charset="0"/>
              </a:rPr>
              <a:t>;</a:t>
            </a:r>
          </a:p>
          <a:p>
            <a:r>
              <a:rPr lang="en-US" altLang="zh-CN" sz="1400" b="0" dirty="0">
                <a:solidFill>
                  <a:srgbClr val="569CD6"/>
                </a:solidFill>
                <a:effectLst/>
                <a:latin typeface="Consolas" panose="020B0609020204030204" pitchFamily="49" charset="0"/>
              </a:rPr>
              <a:t>in</a:t>
            </a:r>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vec3</a:t>
            </a:r>
            <a:r>
              <a:rPr lang="en-US" altLang="zh-CN" sz="1400" b="0" dirty="0">
                <a:solidFill>
                  <a:srgbClr val="D4D4D4"/>
                </a:solidFill>
                <a:effectLst/>
                <a:latin typeface="Consolas" panose="020B0609020204030204" pitchFamily="49" charset="0"/>
              </a:rPr>
              <a:t> </a:t>
            </a:r>
            <a:r>
              <a:rPr lang="en-US" altLang="zh-CN" sz="1400" b="0" dirty="0" err="1">
                <a:solidFill>
                  <a:srgbClr val="D4D4D4"/>
                </a:solidFill>
                <a:effectLst/>
                <a:latin typeface="Consolas" panose="020B0609020204030204" pitchFamily="49" charset="0"/>
              </a:rPr>
              <a:t>vNormal</a:t>
            </a:r>
            <a:r>
              <a:rPr lang="en-US" altLang="zh-CN" sz="1400" b="0" dirty="0">
                <a:solidFill>
                  <a:srgbClr val="D4D4D4"/>
                </a:solidFill>
                <a:effectLst/>
                <a:latin typeface="Consolas" panose="020B0609020204030204" pitchFamily="49" charset="0"/>
              </a:rPr>
              <a:t>;</a:t>
            </a:r>
          </a:p>
          <a:p>
            <a:br>
              <a:rPr lang="en-US" altLang="zh-CN" sz="1400" b="0" dirty="0">
                <a:solidFill>
                  <a:srgbClr val="D4D4D4"/>
                </a:solidFill>
                <a:effectLst/>
                <a:latin typeface="Consolas" panose="020B0609020204030204" pitchFamily="49" charset="0"/>
              </a:rPr>
            </a:br>
            <a:r>
              <a:rPr lang="en-US" altLang="zh-CN" sz="1400" b="0" dirty="0">
                <a:solidFill>
                  <a:srgbClr val="6A9955"/>
                </a:solidFill>
                <a:effectLst/>
                <a:latin typeface="Consolas" panose="020B0609020204030204" pitchFamily="49" charset="0"/>
              </a:rPr>
              <a:t>// </a:t>
            </a:r>
            <a:r>
              <a:rPr lang="zh-CN" altLang="en-US" sz="1400" b="0" dirty="0">
                <a:solidFill>
                  <a:srgbClr val="6A9955"/>
                </a:solidFill>
                <a:effectLst/>
                <a:latin typeface="Consolas" panose="020B0609020204030204" pitchFamily="49" charset="0"/>
              </a:rPr>
              <a:t>传给片元着色器的变量</a:t>
            </a:r>
            <a:endParaRPr lang="zh-CN" altLang="en-US" sz="1400" b="0" dirty="0">
              <a:solidFill>
                <a:srgbClr val="D4D4D4"/>
              </a:solidFill>
              <a:effectLst/>
              <a:latin typeface="Consolas" panose="020B0609020204030204" pitchFamily="49" charset="0"/>
            </a:endParaRPr>
          </a:p>
          <a:p>
            <a:r>
              <a:rPr lang="en-US" altLang="zh-CN" sz="1400" b="0" dirty="0">
                <a:solidFill>
                  <a:srgbClr val="569CD6"/>
                </a:solidFill>
                <a:effectLst/>
                <a:latin typeface="Consolas" panose="020B0609020204030204" pitchFamily="49" charset="0"/>
              </a:rPr>
              <a:t>out</a:t>
            </a:r>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vec3</a:t>
            </a:r>
            <a:r>
              <a:rPr lang="en-US" altLang="zh-CN" sz="1400" b="0" dirty="0">
                <a:solidFill>
                  <a:srgbClr val="D4D4D4"/>
                </a:solidFill>
                <a:effectLst/>
                <a:latin typeface="Consolas" panose="020B0609020204030204" pitchFamily="49" charset="0"/>
              </a:rPr>
              <a:t> position;</a:t>
            </a:r>
          </a:p>
          <a:p>
            <a:r>
              <a:rPr lang="en-US" altLang="zh-CN" sz="1400" b="0" dirty="0">
                <a:solidFill>
                  <a:srgbClr val="569CD6"/>
                </a:solidFill>
                <a:effectLst/>
                <a:latin typeface="Consolas" panose="020B0609020204030204" pitchFamily="49" charset="0"/>
              </a:rPr>
              <a:t>out</a:t>
            </a:r>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vec3</a:t>
            </a:r>
            <a:r>
              <a:rPr lang="en-US" altLang="zh-CN" sz="1400" b="0" dirty="0">
                <a:solidFill>
                  <a:srgbClr val="D4D4D4"/>
                </a:solidFill>
                <a:effectLst/>
                <a:latin typeface="Consolas" panose="020B0609020204030204" pitchFamily="49" charset="0"/>
              </a:rPr>
              <a:t> normal;</a:t>
            </a:r>
          </a:p>
          <a:p>
            <a:br>
              <a:rPr lang="en-US" altLang="zh-CN" sz="1400" b="0" dirty="0">
                <a:solidFill>
                  <a:srgbClr val="D4D4D4"/>
                </a:solidFill>
                <a:effectLst/>
                <a:latin typeface="Consolas" panose="020B0609020204030204" pitchFamily="49" charset="0"/>
              </a:rPr>
            </a:br>
            <a:r>
              <a:rPr lang="en-US" altLang="zh-CN" sz="1400" b="0" dirty="0">
                <a:solidFill>
                  <a:srgbClr val="6A9955"/>
                </a:solidFill>
                <a:effectLst/>
                <a:latin typeface="Consolas" panose="020B0609020204030204" pitchFamily="49" charset="0"/>
              </a:rPr>
              <a:t>// </a:t>
            </a:r>
            <a:r>
              <a:rPr lang="zh-CN" altLang="en-US" sz="1400" b="0" dirty="0">
                <a:solidFill>
                  <a:srgbClr val="6A9955"/>
                </a:solidFill>
                <a:effectLst/>
                <a:latin typeface="Consolas" panose="020B0609020204030204" pitchFamily="49" charset="0"/>
              </a:rPr>
              <a:t>模型变换矩阵、相机观察矩阵、投影矩阵</a:t>
            </a:r>
            <a:endParaRPr lang="zh-CN" altLang="en-US" sz="1400" b="0" dirty="0">
              <a:solidFill>
                <a:srgbClr val="D4D4D4"/>
              </a:solidFill>
              <a:effectLst/>
              <a:latin typeface="Consolas" panose="020B0609020204030204" pitchFamily="49" charset="0"/>
            </a:endParaRPr>
          </a:p>
          <a:p>
            <a:r>
              <a:rPr lang="en-US" altLang="zh-CN" sz="1400" b="0" dirty="0">
                <a:solidFill>
                  <a:srgbClr val="569CD6"/>
                </a:solidFill>
                <a:effectLst/>
                <a:latin typeface="Consolas" panose="020B0609020204030204" pitchFamily="49" charset="0"/>
              </a:rPr>
              <a:t>uniform</a:t>
            </a:r>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mat4</a:t>
            </a:r>
            <a:r>
              <a:rPr lang="en-US" altLang="zh-CN" sz="1400" b="0" dirty="0">
                <a:solidFill>
                  <a:srgbClr val="D4D4D4"/>
                </a:solidFill>
                <a:effectLst/>
                <a:latin typeface="Consolas" panose="020B0609020204030204" pitchFamily="49" charset="0"/>
              </a:rPr>
              <a:t> model;</a:t>
            </a:r>
          </a:p>
          <a:p>
            <a:r>
              <a:rPr lang="en-US" altLang="zh-CN" sz="1400" b="0" dirty="0">
                <a:solidFill>
                  <a:srgbClr val="569CD6"/>
                </a:solidFill>
                <a:effectLst/>
                <a:latin typeface="Consolas" panose="020B0609020204030204" pitchFamily="49" charset="0"/>
              </a:rPr>
              <a:t>uniform</a:t>
            </a:r>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mat4</a:t>
            </a:r>
            <a:r>
              <a:rPr lang="en-US" altLang="zh-CN" sz="1400" b="0" dirty="0">
                <a:solidFill>
                  <a:srgbClr val="D4D4D4"/>
                </a:solidFill>
                <a:effectLst/>
                <a:latin typeface="Consolas" panose="020B0609020204030204" pitchFamily="49" charset="0"/>
              </a:rPr>
              <a:t> view;</a:t>
            </a:r>
          </a:p>
          <a:p>
            <a:r>
              <a:rPr lang="en-US" altLang="zh-CN" sz="1400" b="0" dirty="0">
                <a:solidFill>
                  <a:srgbClr val="569CD6"/>
                </a:solidFill>
                <a:effectLst/>
                <a:latin typeface="Consolas" panose="020B0609020204030204" pitchFamily="49" charset="0"/>
              </a:rPr>
              <a:t>uniform</a:t>
            </a:r>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mat4</a:t>
            </a:r>
            <a:r>
              <a:rPr lang="en-US" altLang="zh-CN" sz="1400" b="0" dirty="0">
                <a:solidFill>
                  <a:srgbClr val="D4D4D4"/>
                </a:solidFill>
                <a:effectLst/>
                <a:latin typeface="Consolas" panose="020B0609020204030204" pitchFamily="49" charset="0"/>
              </a:rPr>
              <a:t> projection;</a:t>
            </a:r>
          </a:p>
          <a:p>
            <a:endParaRPr lang="en-US" altLang="zh-CN"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609855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E73D649-8D68-4945-8502-404C6736D542}"/>
              </a:ext>
            </a:extLst>
          </p:cNvPr>
          <p:cNvSpPr>
            <a:spLocks noGrp="1"/>
          </p:cNvSpPr>
          <p:nvPr>
            <p:ph idx="1"/>
          </p:nvPr>
        </p:nvSpPr>
        <p:spPr>
          <a:xfrm>
            <a:off x="838200" y="1473622"/>
            <a:ext cx="4894854" cy="5100798"/>
          </a:xfrm>
        </p:spPr>
        <p:txBody>
          <a:bodyPr/>
          <a:lstStyle/>
          <a:p>
            <a:r>
              <a:rPr lang="zh-CN" altLang="en-US" b="1" dirty="0"/>
              <a:t>首先我们在着色器内定义了两个结构体</a:t>
            </a:r>
            <a:r>
              <a:rPr lang="zh-CN" altLang="en-US" dirty="0"/>
              <a:t>，一个是光线的，一个是物体材质的（</a:t>
            </a:r>
            <a:r>
              <a:rPr lang="en-US" altLang="zh-CN" dirty="0" err="1"/>
              <a:t>glsl</a:t>
            </a:r>
            <a:r>
              <a:rPr lang="zh-CN" altLang="en-US" dirty="0"/>
              <a:t>的语法与</a:t>
            </a:r>
            <a:r>
              <a:rPr lang="en-US" altLang="zh-CN" dirty="0"/>
              <a:t>C</a:t>
            </a:r>
            <a:r>
              <a:rPr lang="zh-CN" altLang="en-US" dirty="0"/>
              <a:t>语言类似，它也可以创建结构体和函数）</a:t>
            </a:r>
            <a:endParaRPr lang="en-US" altLang="zh-CN" dirty="0"/>
          </a:p>
          <a:p>
            <a:r>
              <a:rPr lang="zh-CN" altLang="en-US" dirty="0"/>
              <a:t>然后定义一个变量叫 </a:t>
            </a:r>
            <a:r>
              <a:rPr lang="en-US" altLang="zh-CN" dirty="0"/>
              <a:t>light</a:t>
            </a:r>
            <a:r>
              <a:rPr lang="zh-CN" altLang="en-US" dirty="0"/>
              <a:t>，一个叫</a:t>
            </a:r>
            <a:r>
              <a:rPr lang="en-US" altLang="zh-CN" dirty="0"/>
              <a:t>material</a:t>
            </a:r>
            <a:r>
              <a:rPr lang="zh-CN" altLang="en-US" dirty="0"/>
              <a:t>，以及相机位置等变量</a:t>
            </a:r>
            <a:endParaRPr lang="en-US" altLang="zh-CN" dirty="0"/>
          </a:p>
        </p:txBody>
      </p:sp>
      <p:sp>
        <p:nvSpPr>
          <p:cNvPr id="3" name="标题 2">
            <a:extLst>
              <a:ext uri="{FF2B5EF4-FFF2-40B4-BE49-F238E27FC236}">
                <a16:creationId xmlns:a16="http://schemas.microsoft.com/office/drawing/2014/main" id="{1CE0E480-3081-4FE9-89A9-365D6E812FB0}"/>
              </a:ext>
            </a:extLst>
          </p:cNvPr>
          <p:cNvSpPr>
            <a:spLocks noGrp="1"/>
          </p:cNvSpPr>
          <p:nvPr>
            <p:ph type="title"/>
          </p:nvPr>
        </p:nvSpPr>
        <p:spPr/>
        <p:txBody>
          <a:bodyPr/>
          <a:lstStyle/>
          <a:p>
            <a:r>
              <a:rPr lang="zh-CN" altLang="en-US" dirty="0"/>
              <a:t>片元着色器</a:t>
            </a:r>
          </a:p>
        </p:txBody>
      </p:sp>
      <p:sp>
        <p:nvSpPr>
          <p:cNvPr id="17" name="文本框 16">
            <a:extLst>
              <a:ext uri="{FF2B5EF4-FFF2-40B4-BE49-F238E27FC236}">
                <a16:creationId xmlns:a16="http://schemas.microsoft.com/office/drawing/2014/main" id="{AD369E93-614A-4E5C-B4D9-EEAAB7E1EC74}"/>
              </a:ext>
            </a:extLst>
          </p:cNvPr>
          <p:cNvSpPr txBox="1"/>
          <p:nvPr/>
        </p:nvSpPr>
        <p:spPr>
          <a:xfrm>
            <a:off x="5733054" y="283580"/>
            <a:ext cx="6458946" cy="6340197"/>
          </a:xfrm>
          <a:prstGeom prst="rect">
            <a:avLst/>
          </a:prstGeom>
          <a:noFill/>
        </p:spPr>
        <p:txBody>
          <a:bodyPr wrap="square">
            <a:spAutoFit/>
          </a:bodyPr>
          <a:lstStyle/>
          <a:p>
            <a:r>
              <a:rPr lang="en-US" altLang="zh-CN" sz="1400" b="0" dirty="0">
                <a:solidFill>
                  <a:srgbClr val="6A9955"/>
                </a:solidFill>
                <a:effectLst/>
                <a:latin typeface="Consolas" panose="020B0609020204030204" pitchFamily="49" charset="0"/>
              </a:rPr>
              <a:t>// </a:t>
            </a:r>
            <a:r>
              <a:rPr lang="zh-CN" altLang="en-US" sz="1400" b="0" dirty="0">
                <a:solidFill>
                  <a:srgbClr val="6A9955"/>
                </a:solidFill>
                <a:effectLst/>
                <a:latin typeface="Consolas" panose="020B0609020204030204" pitchFamily="49" charset="0"/>
              </a:rPr>
              <a:t>给光源数据一个结构体</a:t>
            </a:r>
            <a:endParaRPr lang="zh-CN" altLang="en-US" sz="1400" b="0" dirty="0">
              <a:solidFill>
                <a:srgbClr val="D4D4D4"/>
              </a:solidFill>
              <a:effectLst/>
              <a:latin typeface="Consolas" panose="020B0609020204030204" pitchFamily="49" charset="0"/>
            </a:endParaRPr>
          </a:p>
          <a:p>
            <a:r>
              <a:rPr lang="en-US" altLang="zh-CN" sz="1400" b="0" dirty="0">
                <a:solidFill>
                  <a:srgbClr val="569CD6"/>
                </a:solidFill>
                <a:effectLst/>
                <a:latin typeface="Consolas" panose="020B0609020204030204" pitchFamily="49" charset="0"/>
              </a:rPr>
              <a:t>struct</a:t>
            </a:r>
            <a:r>
              <a:rPr lang="en-US" altLang="zh-CN" sz="1400" b="0" dirty="0">
                <a:solidFill>
                  <a:srgbClr val="D4D4D4"/>
                </a:solidFill>
                <a:effectLst/>
                <a:latin typeface="Consolas" panose="020B0609020204030204" pitchFamily="49" charset="0"/>
              </a:rPr>
              <a:t> Light{</a:t>
            </a:r>
          </a:p>
          <a:p>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 ambient;</a:t>
            </a:r>
          </a:p>
          <a:p>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 diffuse;</a:t>
            </a:r>
          </a:p>
          <a:p>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 specular;</a:t>
            </a:r>
            <a:br>
              <a:rPr lang="en-US" altLang="zh-CN" sz="1400" b="0" dirty="0">
                <a:solidFill>
                  <a:srgbClr val="D4D4D4"/>
                </a:solidFill>
                <a:effectLst/>
                <a:latin typeface="Consolas" panose="020B0609020204030204" pitchFamily="49" charset="0"/>
              </a:rPr>
            </a:br>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vec3</a:t>
            </a:r>
            <a:r>
              <a:rPr lang="en-US" altLang="zh-CN" sz="1400" b="0" dirty="0">
                <a:solidFill>
                  <a:srgbClr val="D4D4D4"/>
                </a:solidFill>
                <a:effectLst/>
                <a:latin typeface="Consolas" panose="020B0609020204030204" pitchFamily="49" charset="0"/>
              </a:rPr>
              <a:t> position;</a:t>
            </a:r>
          </a:p>
          <a:p>
            <a:r>
              <a:rPr lang="en-US" altLang="zh-CN" sz="1400" b="0" dirty="0">
                <a:solidFill>
                  <a:srgbClr val="D4D4D4"/>
                </a:solidFill>
                <a:effectLst/>
                <a:latin typeface="Consolas" panose="020B0609020204030204" pitchFamily="49" charset="0"/>
              </a:rPr>
              <a:t>};</a:t>
            </a:r>
          </a:p>
          <a:p>
            <a:br>
              <a:rPr lang="en-US" altLang="zh-CN" sz="1400" b="0" dirty="0">
                <a:solidFill>
                  <a:srgbClr val="D4D4D4"/>
                </a:solidFill>
                <a:effectLst/>
                <a:latin typeface="Consolas" panose="020B0609020204030204" pitchFamily="49" charset="0"/>
              </a:rPr>
            </a:br>
            <a:r>
              <a:rPr lang="en-US" altLang="zh-CN" sz="1400" b="0" dirty="0">
                <a:solidFill>
                  <a:srgbClr val="6A9955"/>
                </a:solidFill>
                <a:effectLst/>
                <a:latin typeface="Consolas" panose="020B0609020204030204" pitchFamily="49" charset="0"/>
              </a:rPr>
              <a:t>// </a:t>
            </a:r>
            <a:r>
              <a:rPr lang="zh-CN" altLang="en-US" sz="1400" b="0" dirty="0">
                <a:solidFill>
                  <a:srgbClr val="6A9955"/>
                </a:solidFill>
                <a:effectLst/>
                <a:latin typeface="Consolas" panose="020B0609020204030204" pitchFamily="49" charset="0"/>
              </a:rPr>
              <a:t>给物体材质数据一个结构体</a:t>
            </a:r>
            <a:endParaRPr lang="zh-CN" altLang="en-US" sz="1400" b="0" dirty="0">
              <a:solidFill>
                <a:srgbClr val="D4D4D4"/>
              </a:solidFill>
              <a:effectLst/>
              <a:latin typeface="Consolas" panose="020B0609020204030204" pitchFamily="49" charset="0"/>
            </a:endParaRPr>
          </a:p>
          <a:p>
            <a:r>
              <a:rPr lang="en-US" altLang="zh-CN" sz="1400" b="0" dirty="0">
                <a:solidFill>
                  <a:srgbClr val="569CD6"/>
                </a:solidFill>
                <a:effectLst/>
                <a:latin typeface="Consolas" panose="020B0609020204030204" pitchFamily="49" charset="0"/>
              </a:rPr>
              <a:t>struct</a:t>
            </a:r>
            <a:r>
              <a:rPr lang="en-US" altLang="zh-CN" sz="1400" b="0" dirty="0">
                <a:solidFill>
                  <a:srgbClr val="D4D4D4"/>
                </a:solidFill>
                <a:effectLst/>
                <a:latin typeface="Consolas" panose="020B0609020204030204" pitchFamily="49" charset="0"/>
              </a:rPr>
              <a:t> Material{</a:t>
            </a:r>
          </a:p>
          <a:p>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 ambient;</a:t>
            </a:r>
          </a:p>
          <a:p>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 diffuse;</a:t>
            </a:r>
          </a:p>
          <a:p>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 specular;</a:t>
            </a:r>
            <a:br>
              <a:rPr lang="en-US" altLang="zh-CN" sz="1400" b="0" dirty="0">
                <a:solidFill>
                  <a:srgbClr val="D4D4D4"/>
                </a:solidFill>
                <a:effectLst/>
                <a:latin typeface="Consolas" panose="020B0609020204030204" pitchFamily="49" charset="0"/>
              </a:rPr>
            </a:br>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float</a:t>
            </a:r>
            <a:r>
              <a:rPr lang="en-US" altLang="zh-CN" sz="1400" b="0" dirty="0">
                <a:solidFill>
                  <a:srgbClr val="D4D4D4"/>
                </a:solidFill>
                <a:effectLst/>
                <a:latin typeface="Consolas" panose="020B0609020204030204" pitchFamily="49" charset="0"/>
              </a:rPr>
              <a:t> shininess;</a:t>
            </a:r>
          </a:p>
          <a:p>
            <a:r>
              <a:rPr lang="en-US" altLang="zh-CN" sz="1400" b="0" dirty="0">
                <a:solidFill>
                  <a:srgbClr val="D4D4D4"/>
                </a:solidFill>
                <a:effectLst/>
                <a:latin typeface="Consolas" panose="020B0609020204030204" pitchFamily="49" charset="0"/>
              </a:rPr>
              <a:t>};</a:t>
            </a:r>
          </a:p>
          <a:p>
            <a:br>
              <a:rPr lang="en-US" altLang="zh-CN" sz="1400" b="0" dirty="0">
                <a:solidFill>
                  <a:srgbClr val="D4D4D4"/>
                </a:solidFill>
                <a:effectLst/>
                <a:latin typeface="Consolas" panose="020B0609020204030204" pitchFamily="49" charset="0"/>
              </a:rPr>
            </a:br>
            <a:r>
              <a:rPr lang="en-US" altLang="zh-CN" sz="1400" b="0" dirty="0">
                <a:solidFill>
                  <a:srgbClr val="569CD6"/>
                </a:solidFill>
                <a:effectLst/>
                <a:latin typeface="Consolas" panose="020B0609020204030204" pitchFamily="49" charset="0"/>
              </a:rPr>
              <a:t>in</a:t>
            </a:r>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vec3</a:t>
            </a:r>
            <a:r>
              <a:rPr lang="en-US" altLang="zh-CN" sz="1400" b="0" dirty="0">
                <a:solidFill>
                  <a:srgbClr val="D4D4D4"/>
                </a:solidFill>
                <a:effectLst/>
                <a:latin typeface="Consolas" panose="020B0609020204030204" pitchFamily="49" charset="0"/>
              </a:rPr>
              <a:t> position;</a:t>
            </a:r>
          </a:p>
          <a:p>
            <a:r>
              <a:rPr lang="en-US" altLang="zh-CN" sz="1400" b="0" dirty="0">
                <a:solidFill>
                  <a:srgbClr val="569CD6"/>
                </a:solidFill>
                <a:effectLst/>
                <a:latin typeface="Consolas" panose="020B0609020204030204" pitchFamily="49" charset="0"/>
              </a:rPr>
              <a:t>in</a:t>
            </a:r>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vec3</a:t>
            </a:r>
            <a:r>
              <a:rPr lang="en-US" altLang="zh-CN" sz="1400" b="0" dirty="0">
                <a:solidFill>
                  <a:srgbClr val="D4D4D4"/>
                </a:solidFill>
                <a:effectLst/>
                <a:latin typeface="Consolas" panose="020B0609020204030204" pitchFamily="49" charset="0"/>
              </a:rPr>
              <a:t> normal;</a:t>
            </a:r>
          </a:p>
          <a:p>
            <a:br>
              <a:rPr lang="en-US" altLang="zh-CN" sz="1400" b="0" dirty="0">
                <a:solidFill>
                  <a:srgbClr val="D4D4D4"/>
                </a:solidFill>
                <a:effectLst/>
                <a:latin typeface="Consolas" panose="020B0609020204030204" pitchFamily="49" charset="0"/>
              </a:rPr>
            </a:br>
            <a:r>
              <a:rPr lang="en-US" altLang="zh-CN" sz="1400" b="0" dirty="0">
                <a:solidFill>
                  <a:srgbClr val="6A9955"/>
                </a:solidFill>
                <a:effectLst/>
                <a:latin typeface="Consolas" panose="020B0609020204030204" pitchFamily="49" charset="0"/>
              </a:rPr>
              <a:t>// </a:t>
            </a:r>
            <a:r>
              <a:rPr lang="zh-CN" altLang="en-US" sz="1400" b="0" dirty="0">
                <a:solidFill>
                  <a:srgbClr val="6A9955"/>
                </a:solidFill>
                <a:effectLst/>
                <a:latin typeface="Consolas" panose="020B0609020204030204" pitchFamily="49" charset="0"/>
              </a:rPr>
              <a:t>相机坐标</a:t>
            </a:r>
            <a:endParaRPr lang="zh-CN" altLang="en-US" sz="1400" b="0" dirty="0">
              <a:solidFill>
                <a:srgbClr val="D4D4D4"/>
              </a:solidFill>
              <a:effectLst/>
              <a:latin typeface="Consolas" panose="020B0609020204030204" pitchFamily="49" charset="0"/>
            </a:endParaRPr>
          </a:p>
          <a:p>
            <a:r>
              <a:rPr lang="en-US" altLang="zh-CN" sz="1400" b="0" dirty="0">
                <a:solidFill>
                  <a:srgbClr val="569CD6"/>
                </a:solidFill>
                <a:effectLst/>
                <a:latin typeface="Consolas" panose="020B0609020204030204" pitchFamily="49" charset="0"/>
              </a:rPr>
              <a:t>uniform</a:t>
            </a:r>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vec3</a:t>
            </a:r>
            <a:r>
              <a:rPr lang="en-US" altLang="zh-CN" sz="1400" b="0" dirty="0">
                <a:solidFill>
                  <a:srgbClr val="D4D4D4"/>
                </a:solidFill>
                <a:effectLst/>
                <a:latin typeface="Consolas" panose="020B0609020204030204" pitchFamily="49" charset="0"/>
              </a:rPr>
              <a:t> </a:t>
            </a:r>
            <a:r>
              <a:rPr lang="en-US" altLang="zh-CN" sz="1400" b="0" dirty="0" err="1">
                <a:solidFill>
                  <a:srgbClr val="D4D4D4"/>
                </a:solidFill>
                <a:effectLst/>
                <a:latin typeface="Consolas" panose="020B0609020204030204" pitchFamily="49" charset="0"/>
              </a:rPr>
              <a:t>eye_position</a:t>
            </a:r>
            <a:r>
              <a:rPr lang="en-US" altLang="zh-CN" sz="1400" b="0" dirty="0">
                <a:solidFill>
                  <a:srgbClr val="D4D4D4"/>
                </a:solidFill>
                <a:effectLst/>
                <a:latin typeface="Consolas" panose="020B0609020204030204" pitchFamily="49" charset="0"/>
              </a:rPr>
              <a:t>;</a:t>
            </a:r>
          </a:p>
          <a:p>
            <a:r>
              <a:rPr lang="en-US" altLang="zh-CN" sz="1400" b="0" dirty="0">
                <a:solidFill>
                  <a:srgbClr val="6A9955"/>
                </a:solidFill>
                <a:effectLst/>
                <a:latin typeface="Consolas" panose="020B0609020204030204" pitchFamily="49" charset="0"/>
              </a:rPr>
              <a:t>// </a:t>
            </a:r>
            <a:r>
              <a:rPr lang="zh-CN" altLang="en-US" sz="1400" b="0" dirty="0">
                <a:solidFill>
                  <a:srgbClr val="6A9955"/>
                </a:solidFill>
                <a:effectLst/>
                <a:latin typeface="Consolas" panose="020B0609020204030204" pitchFamily="49" charset="0"/>
              </a:rPr>
              <a:t>光源</a:t>
            </a:r>
            <a:endParaRPr lang="zh-CN" altLang="en-US" sz="1400" b="0" dirty="0">
              <a:solidFill>
                <a:srgbClr val="D4D4D4"/>
              </a:solidFill>
              <a:effectLst/>
              <a:latin typeface="Consolas" panose="020B0609020204030204" pitchFamily="49" charset="0"/>
            </a:endParaRPr>
          </a:p>
          <a:p>
            <a:r>
              <a:rPr lang="en-US" altLang="zh-CN" sz="1400" b="0" dirty="0">
                <a:solidFill>
                  <a:srgbClr val="569CD6"/>
                </a:solidFill>
                <a:effectLst/>
                <a:latin typeface="Consolas" panose="020B0609020204030204" pitchFamily="49" charset="0"/>
              </a:rPr>
              <a:t>uniform</a:t>
            </a:r>
            <a:r>
              <a:rPr lang="en-US" altLang="zh-CN" sz="1400" b="0" dirty="0">
                <a:solidFill>
                  <a:srgbClr val="D4D4D4"/>
                </a:solidFill>
                <a:effectLst/>
                <a:latin typeface="Consolas" panose="020B0609020204030204" pitchFamily="49" charset="0"/>
              </a:rPr>
              <a:t> Light </a:t>
            </a:r>
            <a:r>
              <a:rPr lang="en-US" altLang="zh-CN" sz="1400" b="0" dirty="0" err="1">
                <a:solidFill>
                  <a:srgbClr val="D4D4D4"/>
                </a:solidFill>
                <a:effectLst/>
                <a:latin typeface="Consolas" panose="020B0609020204030204" pitchFamily="49" charset="0"/>
              </a:rPr>
              <a:t>light</a:t>
            </a:r>
            <a:r>
              <a:rPr lang="en-US" altLang="zh-CN" sz="1400" b="0" dirty="0">
                <a:solidFill>
                  <a:srgbClr val="D4D4D4"/>
                </a:solidFill>
                <a:effectLst/>
                <a:latin typeface="Consolas" panose="020B0609020204030204" pitchFamily="49" charset="0"/>
              </a:rPr>
              <a:t>;</a:t>
            </a:r>
          </a:p>
          <a:p>
            <a:r>
              <a:rPr lang="en-US" altLang="zh-CN" sz="1400" b="0" dirty="0">
                <a:solidFill>
                  <a:srgbClr val="6A9955"/>
                </a:solidFill>
                <a:effectLst/>
                <a:latin typeface="Consolas" panose="020B0609020204030204" pitchFamily="49" charset="0"/>
              </a:rPr>
              <a:t>// </a:t>
            </a:r>
            <a:r>
              <a:rPr lang="zh-CN" altLang="en-US" sz="1400" b="0" dirty="0">
                <a:solidFill>
                  <a:srgbClr val="6A9955"/>
                </a:solidFill>
                <a:effectLst/>
                <a:latin typeface="Consolas" panose="020B0609020204030204" pitchFamily="49" charset="0"/>
              </a:rPr>
              <a:t>物体材质</a:t>
            </a:r>
            <a:endParaRPr lang="zh-CN" altLang="en-US" sz="1400" b="0" dirty="0">
              <a:solidFill>
                <a:srgbClr val="D4D4D4"/>
              </a:solidFill>
              <a:effectLst/>
              <a:latin typeface="Consolas" panose="020B0609020204030204" pitchFamily="49" charset="0"/>
            </a:endParaRPr>
          </a:p>
          <a:p>
            <a:r>
              <a:rPr lang="en-US" altLang="zh-CN" sz="1400" b="0" dirty="0">
                <a:solidFill>
                  <a:srgbClr val="569CD6"/>
                </a:solidFill>
                <a:effectLst/>
                <a:latin typeface="Consolas" panose="020B0609020204030204" pitchFamily="49" charset="0"/>
              </a:rPr>
              <a:t>uniform</a:t>
            </a:r>
            <a:r>
              <a:rPr lang="en-US" altLang="zh-CN" sz="1400" b="0" dirty="0">
                <a:solidFill>
                  <a:srgbClr val="D4D4D4"/>
                </a:solidFill>
                <a:effectLst/>
                <a:latin typeface="Consolas" panose="020B0609020204030204" pitchFamily="49" charset="0"/>
              </a:rPr>
              <a:t> Material </a:t>
            </a:r>
            <a:r>
              <a:rPr lang="en-US" altLang="zh-CN" sz="1400" b="0" dirty="0" err="1">
                <a:solidFill>
                  <a:srgbClr val="D4D4D4"/>
                </a:solidFill>
                <a:effectLst/>
                <a:latin typeface="Consolas" panose="020B0609020204030204" pitchFamily="49" charset="0"/>
              </a:rPr>
              <a:t>material</a:t>
            </a:r>
            <a:r>
              <a:rPr lang="en-US" altLang="zh-CN" sz="1400" b="0" dirty="0">
                <a:solidFill>
                  <a:srgbClr val="D4D4D4"/>
                </a:solidFill>
                <a:effectLst/>
                <a:latin typeface="Consolas" panose="020B0609020204030204" pitchFamily="49" charset="0"/>
              </a:rPr>
              <a:t>;</a:t>
            </a:r>
            <a:br>
              <a:rPr lang="en-US" altLang="zh-CN" sz="1400" b="0" dirty="0">
                <a:solidFill>
                  <a:srgbClr val="D4D4D4"/>
                </a:solidFill>
                <a:effectLst/>
                <a:latin typeface="Consolas" panose="020B0609020204030204" pitchFamily="49" charset="0"/>
              </a:rPr>
            </a:br>
            <a:r>
              <a:rPr lang="en-US" altLang="zh-CN" sz="1400" b="0" dirty="0">
                <a:solidFill>
                  <a:srgbClr val="569CD6"/>
                </a:solidFill>
                <a:effectLst/>
                <a:latin typeface="Consolas" panose="020B0609020204030204" pitchFamily="49" charset="0"/>
              </a:rPr>
              <a:t>uniform</a:t>
            </a:r>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int</a:t>
            </a:r>
            <a:r>
              <a:rPr lang="en-US" altLang="zh-CN" sz="1400" b="0" dirty="0">
                <a:solidFill>
                  <a:srgbClr val="D4D4D4"/>
                </a:solidFill>
                <a:effectLst/>
                <a:latin typeface="Consolas" panose="020B0609020204030204" pitchFamily="49" charset="0"/>
              </a:rPr>
              <a:t> </a:t>
            </a:r>
            <a:r>
              <a:rPr lang="en-US" altLang="zh-CN" sz="1400" b="0" dirty="0" err="1">
                <a:solidFill>
                  <a:srgbClr val="D4D4D4"/>
                </a:solidFill>
                <a:effectLst/>
                <a:latin typeface="Consolas" panose="020B0609020204030204" pitchFamily="49" charset="0"/>
              </a:rPr>
              <a:t>isShadow</a:t>
            </a:r>
            <a:r>
              <a:rPr lang="en-US" altLang="zh-CN" sz="1400" b="0" dirty="0">
                <a:solidFill>
                  <a:srgbClr val="D4D4D4"/>
                </a:solidFill>
                <a:effectLst/>
                <a:latin typeface="Consolas" panose="020B0609020204030204" pitchFamily="49" charset="0"/>
              </a:rPr>
              <a:t>;</a:t>
            </a:r>
          </a:p>
          <a:p>
            <a:endParaRPr lang="en-US" altLang="zh-CN" sz="1400" b="0" dirty="0">
              <a:solidFill>
                <a:srgbClr val="569CD6"/>
              </a:solidFill>
              <a:effectLst/>
              <a:latin typeface="Consolas" panose="020B0609020204030204" pitchFamily="49" charset="0"/>
            </a:endParaRPr>
          </a:p>
          <a:p>
            <a:r>
              <a:rPr lang="en-US" altLang="zh-CN" sz="1400" b="0" dirty="0">
                <a:solidFill>
                  <a:srgbClr val="569CD6"/>
                </a:solidFill>
                <a:effectLst/>
                <a:latin typeface="Consolas" panose="020B0609020204030204" pitchFamily="49" charset="0"/>
              </a:rPr>
              <a:t>out</a:t>
            </a:r>
            <a:r>
              <a:rPr lang="en-US" altLang="zh-CN" sz="1400" b="0" dirty="0">
                <a:solidFill>
                  <a:srgbClr val="D4D4D4"/>
                </a:solidFill>
                <a:effectLst/>
                <a:latin typeface="Consolas" panose="020B0609020204030204" pitchFamily="49" charset="0"/>
              </a:rPr>
              <a:t> </a:t>
            </a:r>
            <a:r>
              <a:rPr lang="en-US" altLang="zh-CN" sz="1400" b="0" dirty="0">
                <a:solidFill>
                  <a:srgbClr val="569CD6"/>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 </a:t>
            </a:r>
            <a:r>
              <a:rPr lang="en-US" altLang="zh-CN" sz="1400" b="0" dirty="0" err="1">
                <a:solidFill>
                  <a:srgbClr val="D4D4D4"/>
                </a:solidFill>
                <a:effectLst/>
                <a:latin typeface="Consolas" panose="020B0609020204030204" pitchFamily="49" charset="0"/>
              </a:rPr>
              <a:t>fColor</a:t>
            </a:r>
            <a:r>
              <a:rPr lang="en-US" altLang="zh-CN" sz="14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2404213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E73D649-8D68-4945-8502-404C6736D542}"/>
              </a:ext>
            </a:extLst>
          </p:cNvPr>
          <p:cNvSpPr>
            <a:spLocks noGrp="1"/>
          </p:cNvSpPr>
          <p:nvPr>
            <p:ph idx="1"/>
          </p:nvPr>
        </p:nvSpPr>
        <p:spPr>
          <a:xfrm>
            <a:off x="838200" y="1473622"/>
            <a:ext cx="4894854" cy="5100798"/>
          </a:xfrm>
        </p:spPr>
        <p:txBody>
          <a:bodyPr/>
          <a:lstStyle/>
          <a:p>
            <a:r>
              <a:rPr lang="zh-CN" altLang="en-US" dirty="0"/>
              <a:t>我们在</a:t>
            </a:r>
            <a:r>
              <a:rPr lang="en-US" altLang="zh-CN" dirty="0"/>
              <a:t>main.cpp</a:t>
            </a:r>
            <a:r>
              <a:rPr lang="zh-CN" altLang="en-US" dirty="0"/>
              <a:t>中实现了一个</a:t>
            </a:r>
            <a:r>
              <a:rPr lang="en-US" altLang="zh-CN" dirty="0" err="1"/>
              <a:t>bindLightAndMaterial</a:t>
            </a:r>
            <a:r>
              <a:rPr lang="en-US" altLang="zh-CN" dirty="0"/>
              <a:t>()</a:t>
            </a:r>
            <a:r>
              <a:rPr lang="zh-CN" altLang="en-US" dirty="0"/>
              <a:t>函数，里面已经实现了传递材质、光源等数据的操作，它将在</a:t>
            </a:r>
            <a:r>
              <a:rPr lang="en-US" altLang="zh-CN" dirty="0"/>
              <a:t>display()</a:t>
            </a:r>
            <a:r>
              <a:rPr lang="zh-CN" altLang="en-US" dirty="0"/>
              <a:t>中被调用</a:t>
            </a:r>
            <a:endParaRPr lang="en-US" altLang="zh-CN" dirty="0"/>
          </a:p>
          <a:p>
            <a:r>
              <a:rPr lang="zh-CN" altLang="en-US" dirty="0"/>
              <a:t>函数的具体实现请查看代码</a:t>
            </a:r>
            <a:endParaRPr lang="en-US" altLang="zh-CN" dirty="0"/>
          </a:p>
          <a:p>
            <a:endParaRPr lang="en-US" altLang="zh-CN" dirty="0"/>
          </a:p>
          <a:p>
            <a:r>
              <a:rPr lang="zh-CN" altLang="en-US" dirty="0"/>
              <a:t>参考资料：</a:t>
            </a:r>
            <a:r>
              <a:rPr lang="en-US" altLang="zh-CN" dirty="0">
                <a:hlinkClick r:id="rId3"/>
              </a:rPr>
              <a:t>https://learnopengl-cn.readthedocs.io/zh/latest/02%20Lighting/03%20Materials/</a:t>
            </a:r>
            <a:endParaRPr lang="en-US" altLang="zh-CN" dirty="0"/>
          </a:p>
          <a:p>
            <a:endParaRPr lang="en-US" altLang="zh-CN" dirty="0"/>
          </a:p>
        </p:txBody>
      </p:sp>
      <p:sp>
        <p:nvSpPr>
          <p:cNvPr id="3" name="标题 2">
            <a:extLst>
              <a:ext uri="{FF2B5EF4-FFF2-40B4-BE49-F238E27FC236}">
                <a16:creationId xmlns:a16="http://schemas.microsoft.com/office/drawing/2014/main" id="{1CE0E480-3081-4FE9-89A9-365D6E812FB0}"/>
              </a:ext>
            </a:extLst>
          </p:cNvPr>
          <p:cNvSpPr>
            <a:spLocks noGrp="1"/>
          </p:cNvSpPr>
          <p:nvPr>
            <p:ph type="title"/>
          </p:nvPr>
        </p:nvSpPr>
        <p:spPr/>
        <p:txBody>
          <a:bodyPr/>
          <a:lstStyle/>
          <a:p>
            <a:r>
              <a:rPr lang="zh-CN" altLang="en-US" dirty="0"/>
              <a:t>传递数据给着色器</a:t>
            </a:r>
          </a:p>
        </p:txBody>
      </p:sp>
      <p:sp>
        <p:nvSpPr>
          <p:cNvPr id="17" name="文本框 16">
            <a:extLst>
              <a:ext uri="{FF2B5EF4-FFF2-40B4-BE49-F238E27FC236}">
                <a16:creationId xmlns:a16="http://schemas.microsoft.com/office/drawing/2014/main" id="{AD369E93-614A-4E5C-B4D9-EEAAB7E1EC74}"/>
              </a:ext>
            </a:extLst>
          </p:cNvPr>
          <p:cNvSpPr txBox="1"/>
          <p:nvPr/>
        </p:nvSpPr>
        <p:spPr>
          <a:xfrm>
            <a:off x="5733054" y="2305615"/>
            <a:ext cx="6458946" cy="2246769"/>
          </a:xfrm>
          <a:prstGeom prst="rect">
            <a:avLst/>
          </a:prstGeom>
          <a:noFill/>
        </p:spPr>
        <p:txBody>
          <a:bodyPr wrap="square">
            <a:spAutoFit/>
          </a:bodyPr>
          <a:lstStyle/>
          <a:p>
            <a:r>
              <a:rPr lang="en-US" altLang="zh-CN" sz="1400" b="0" dirty="0">
                <a:solidFill>
                  <a:srgbClr val="6A9955"/>
                </a:solidFill>
                <a:effectLst/>
                <a:latin typeface="Consolas" panose="020B0609020204030204" pitchFamily="49" charset="0"/>
              </a:rPr>
              <a:t>// </a:t>
            </a:r>
            <a:r>
              <a:rPr lang="en-US" altLang="zh-CN" sz="1400" dirty="0">
                <a:solidFill>
                  <a:srgbClr val="6A9955"/>
                </a:solidFill>
                <a:latin typeface="Consolas" panose="020B0609020204030204" pitchFamily="49" charset="0"/>
              </a:rPr>
              <a:t>main.cpp</a:t>
            </a:r>
          </a:p>
          <a:p>
            <a:r>
              <a:rPr lang="en-US" altLang="zh-CN" sz="1400" b="0" dirty="0">
                <a:solidFill>
                  <a:srgbClr val="569CD6"/>
                </a:solidFill>
                <a:effectLst/>
                <a:latin typeface="Consolas" panose="020B0609020204030204" pitchFamily="49" charset="0"/>
              </a:rPr>
              <a:t>void</a:t>
            </a:r>
            <a:r>
              <a:rPr lang="en-US" altLang="zh-CN" sz="1400" b="0" dirty="0">
                <a:solidFill>
                  <a:srgbClr val="D4D4D4"/>
                </a:solidFill>
                <a:effectLst/>
                <a:latin typeface="Consolas" panose="020B0609020204030204" pitchFamily="49" charset="0"/>
              </a:rPr>
              <a:t> </a:t>
            </a:r>
            <a:r>
              <a:rPr lang="en-US" altLang="zh-CN" sz="1400" b="0" dirty="0" err="1">
                <a:solidFill>
                  <a:srgbClr val="DCDCAA"/>
                </a:solidFill>
                <a:effectLst/>
                <a:latin typeface="Consolas" panose="020B0609020204030204" pitchFamily="49" charset="0"/>
              </a:rPr>
              <a:t>bindLightAndMaterial</a:t>
            </a:r>
            <a:r>
              <a:rPr lang="en-US" altLang="zh-CN" sz="1400" b="0" dirty="0">
                <a:solidFill>
                  <a:srgbClr val="D4D4D4"/>
                </a:solidFill>
                <a:effectLst/>
                <a:latin typeface="Consolas" panose="020B0609020204030204" pitchFamily="49" charset="0"/>
              </a:rPr>
              <a:t>(</a:t>
            </a:r>
            <a:r>
              <a:rPr lang="en-US" altLang="zh-CN" sz="1400" b="0" dirty="0" err="1">
                <a:solidFill>
                  <a:srgbClr val="4EC9B0"/>
                </a:solidFill>
                <a:effectLst/>
                <a:latin typeface="Consolas" panose="020B0609020204030204" pitchFamily="49" charset="0"/>
              </a:rPr>
              <a:t>TriMesh</a:t>
            </a:r>
            <a:r>
              <a:rPr lang="en-US" altLang="zh-CN" sz="1400" b="0" dirty="0">
                <a:solidFill>
                  <a:srgbClr val="569CD6"/>
                </a:solidFill>
                <a:effectLst/>
                <a:latin typeface="Consolas" panose="020B0609020204030204" pitchFamily="49" charset="0"/>
              </a:rPr>
              <a:t>*</a:t>
            </a:r>
            <a:r>
              <a:rPr lang="en-US" altLang="zh-CN" sz="1400" b="0" dirty="0">
                <a:solidFill>
                  <a:srgbClr val="D4D4D4"/>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mesh</a:t>
            </a:r>
            <a:r>
              <a:rPr lang="en-US" altLang="zh-CN" sz="1400" b="0" dirty="0">
                <a:solidFill>
                  <a:srgbClr val="D4D4D4"/>
                </a:solidFill>
                <a:effectLst/>
                <a:latin typeface="Consolas" panose="020B0609020204030204" pitchFamily="49" charset="0"/>
              </a:rPr>
              <a:t>, </a:t>
            </a:r>
            <a:r>
              <a:rPr lang="en-US" altLang="zh-CN" sz="1400" b="0" dirty="0" err="1">
                <a:solidFill>
                  <a:srgbClr val="4EC9B0"/>
                </a:solidFill>
                <a:effectLst/>
                <a:latin typeface="Consolas" panose="020B0609020204030204" pitchFamily="49" charset="0"/>
              </a:rPr>
              <a:t>openGLObject</a:t>
            </a:r>
            <a:r>
              <a:rPr lang="en-US" altLang="zh-CN" sz="1400" b="0" dirty="0">
                <a:solidFill>
                  <a:srgbClr val="569CD6"/>
                </a:solidFill>
                <a:effectLst/>
                <a:latin typeface="Consolas" panose="020B0609020204030204" pitchFamily="49" charset="0"/>
              </a:rPr>
              <a:t>&amp;</a:t>
            </a:r>
            <a:r>
              <a:rPr lang="en-US" altLang="zh-CN" sz="1400" b="0" dirty="0">
                <a:solidFill>
                  <a:srgbClr val="D4D4D4"/>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object</a:t>
            </a:r>
            <a:r>
              <a:rPr lang="en-US" altLang="zh-CN" sz="1400" b="0" dirty="0">
                <a:solidFill>
                  <a:srgbClr val="D4D4D4"/>
                </a:solidFill>
                <a:effectLst/>
                <a:latin typeface="Consolas" panose="020B0609020204030204" pitchFamily="49" charset="0"/>
              </a:rPr>
              <a:t>, </a:t>
            </a:r>
            <a:r>
              <a:rPr lang="en-US" altLang="zh-CN" sz="1400" b="0" dirty="0">
                <a:solidFill>
                  <a:srgbClr val="4EC9B0"/>
                </a:solidFill>
                <a:effectLst/>
                <a:latin typeface="Consolas" panose="020B0609020204030204" pitchFamily="49" charset="0"/>
              </a:rPr>
              <a:t>Light</a:t>
            </a:r>
            <a:r>
              <a:rPr lang="en-US" altLang="zh-CN" sz="1400" b="0" dirty="0">
                <a:solidFill>
                  <a:srgbClr val="569CD6"/>
                </a:solidFill>
                <a:effectLst/>
                <a:latin typeface="Consolas" panose="020B0609020204030204" pitchFamily="49" charset="0"/>
              </a:rPr>
              <a:t>*</a:t>
            </a:r>
            <a:r>
              <a:rPr lang="en-US" altLang="zh-CN" sz="1400" b="0" dirty="0">
                <a:solidFill>
                  <a:srgbClr val="D4D4D4"/>
                </a:solidFill>
                <a:effectLst/>
                <a:latin typeface="Consolas" panose="020B0609020204030204" pitchFamily="49" charset="0"/>
              </a:rPr>
              <a:t> </a:t>
            </a:r>
            <a:r>
              <a:rPr lang="en-US" altLang="zh-CN" sz="1400" b="0" dirty="0">
                <a:solidFill>
                  <a:srgbClr val="9CDCFE"/>
                </a:solidFill>
                <a:effectLst/>
                <a:latin typeface="Consolas" panose="020B0609020204030204" pitchFamily="49" charset="0"/>
              </a:rPr>
              <a:t>light</a:t>
            </a:r>
            <a:r>
              <a:rPr lang="en-US" altLang="zh-CN" sz="1400" b="0" dirty="0">
                <a:solidFill>
                  <a:srgbClr val="D4D4D4"/>
                </a:solidFill>
                <a:effectLst/>
                <a:latin typeface="Consolas" panose="020B0609020204030204" pitchFamily="49" charset="0"/>
              </a:rPr>
              <a:t>) {</a:t>
            </a:r>
          </a:p>
          <a:p>
            <a:endParaRPr lang="en-US" altLang="zh-CN" sz="1400" dirty="0">
              <a:solidFill>
                <a:srgbClr val="D4D4D4"/>
              </a:solidFill>
              <a:latin typeface="Consolas" panose="020B0609020204030204" pitchFamily="49" charset="0"/>
            </a:endParaRPr>
          </a:p>
          <a:p>
            <a:r>
              <a:rPr lang="en-US" altLang="zh-CN" sz="1400" dirty="0">
                <a:solidFill>
                  <a:srgbClr val="D4D4D4"/>
                </a:solidFill>
                <a:latin typeface="Consolas" panose="020B0609020204030204" pitchFamily="49" charset="0"/>
              </a:rPr>
              <a:t>        ...</a:t>
            </a:r>
            <a:br>
              <a:rPr lang="en-US" altLang="zh-CN" sz="1400" b="0" dirty="0">
                <a:solidFill>
                  <a:srgbClr val="D4D4D4"/>
                </a:solidFill>
                <a:effectLst/>
                <a:latin typeface="Consolas" panose="020B0609020204030204" pitchFamily="49" charset="0"/>
              </a:rPr>
            </a:br>
            <a:endParaRPr lang="en-US" altLang="zh-CN" sz="1400" b="0" dirty="0">
              <a:solidFill>
                <a:srgbClr val="D4D4D4"/>
              </a:solidFill>
              <a:effectLst/>
              <a:latin typeface="Consolas" panose="020B0609020204030204" pitchFamily="49" charset="0"/>
            </a:endParaRPr>
          </a:p>
          <a:p>
            <a:r>
              <a:rPr lang="en-US" altLang="zh-CN" sz="1400" b="0" dirty="0">
                <a:solidFill>
                  <a:srgbClr val="6A9955"/>
                </a:solidFill>
                <a:effectLst/>
                <a:latin typeface="Consolas" panose="020B0609020204030204" pitchFamily="49" charset="0"/>
              </a:rPr>
              <a:t>        // </a:t>
            </a:r>
            <a:r>
              <a:rPr lang="zh-CN" altLang="en-US" sz="1400" b="0" dirty="0">
                <a:solidFill>
                  <a:srgbClr val="6A9955"/>
                </a:solidFill>
                <a:effectLst/>
                <a:latin typeface="Consolas" panose="020B0609020204030204" pitchFamily="49" charset="0"/>
              </a:rPr>
              <a:t>看一看这里的</a:t>
            </a:r>
            <a:r>
              <a:rPr lang="zh-CN" altLang="en-US" sz="1400" dirty="0">
                <a:solidFill>
                  <a:srgbClr val="6A9955"/>
                </a:solidFill>
                <a:latin typeface="Consolas" panose="020B0609020204030204" pitchFamily="49" charset="0"/>
              </a:rPr>
              <a:t>代码</a:t>
            </a:r>
            <a:r>
              <a:rPr lang="zh-CN" altLang="en-US" sz="1400" b="0" dirty="0">
                <a:solidFill>
                  <a:srgbClr val="6A9955"/>
                </a:solidFill>
                <a:effectLst/>
                <a:latin typeface="Consolas" panose="020B0609020204030204" pitchFamily="49" charset="0"/>
              </a:rPr>
              <a:t>实现，当作复习</a:t>
            </a:r>
            <a:endParaRPr lang="en-US" altLang="zh-CN" sz="1400" b="0" dirty="0">
              <a:solidFill>
                <a:srgbClr val="D4D4D4"/>
              </a:solidFill>
              <a:effectLst/>
              <a:latin typeface="Consolas" panose="020B0609020204030204" pitchFamily="49" charset="0"/>
            </a:endParaRPr>
          </a:p>
          <a:p>
            <a:endParaRPr lang="en-US" altLang="zh-CN" sz="1400" dirty="0">
              <a:solidFill>
                <a:srgbClr val="D4D4D4"/>
              </a:solidFill>
              <a:latin typeface="Consolas" panose="020B0609020204030204" pitchFamily="49" charset="0"/>
            </a:endParaRPr>
          </a:p>
          <a:p>
            <a:r>
              <a:rPr lang="en-US" altLang="zh-CN" sz="1400" b="0" dirty="0">
                <a:solidFill>
                  <a:srgbClr val="D4D4D4"/>
                </a:solidFill>
                <a:effectLst/>
                <a:latin typeface="Consolas" panose="020B0609020204030204" pitchFamily="49" charset="0"/>
              </a:rPr>
              <a:t>}</a:t>
            </a:r>
          </a:p>
          <a:p>
            <a:endParaRPr lang="en-US" altLang="zh-CN" sz="1400" b="0" dirty="0">
              <a:solidFill>
                <a:srgbClr val="6A9955"/>
              </a:solidFill>
              <a:effectLst/>
              <a:latin typeface="Consolas" panose="020B0609020204030204" pitchFamily="49" charset="0"/>
            </a:endParaRPr>
          </a:p>
        </p:txBody>
      </p:sp>
    </p:spTree>
    <p:extLst>
      <p:ext uri="{BB962C8B-B14F-4D97-AF65-F5344CB8AC3E}">
        <p14:creationId xmlns:p14="http://schemas.microsoft.com/office/powerpoint/2010/main" val="34856281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E73D649-8D68-4945-8502-404C6736D542}"/>
              </a:ext>
            </a:extLst>
          </p:cNvPr>
          <p:cNvSpPr>
            <a:spLocks noGrp="1"/>
          </p:cNvSpPr>
          <p:nvPr>
            <p:ph idx="1"/>
          </p:nvPr>
        </p:nvSpPr>
        <p:spPr>
          <a:xfrm>
            <a:off x="838200" y="1473622"/>
            <a:ext cx="4894854" cy="5100798"/>
          </a:xfrm>
        </p:spPr>
        <p:txBody>
          <a:bodyPr/>
          <a:lstStyle/>
          <a:p>
            <a:r>
              <a:rPr lang="zh-CN" altLang="en-US" dirty="0"/>
              <a:t>实验提供的片元着色器内已经实现了环境光的计算，代码执行后的效果如下</a:t>
            </a:r>
            <a:endParaRPr lang="en-US" altLang="zh-CN" dirty="0"/>
          </a:p>
        </p:txBody>
      </p:sp>
      <p:sp>
        <p:nvSpPr>
          <p:cNvPr id="3" name="标题 2">
            <a:extLst>
              <a:ext uri="{FF2B5EF4-FFF2-40B4-BE49-F238E27FC236}">
                <a16:creationId xmlns:a16="http://schemas.microsoft.com/office/drawing/2014/main" id="{1CE0E480-3081-4FE9-89A9-365D6E812FB0}"/>
              </a:ext>
            </a:extLst>
          </p:cNvPr>
          <p:cNvSpPr>
            <a:spLocks noGrp="1"/>
          </p:cNvSpPr>
          <p:nvPr>
            <p:ph type="title"/>
          </p:nvPr>
        </p:nvSpPr>
        <p:spPr/>
        <p:txBody>
          <a:bodyPr/>
          <a:lstStyle/>
          <a:p>
            <a:r>
              <a:rPr lang="zh-CN" altLang="en-US" dirty="0"/>
              <a:t>实现环境光反射</a:t>
            </a:r>
          </a:p>
        </p:txBody>
      </p:sp>
      <p:sp>
        <p:nvSpPr>
          <p:cNvPr id="17" name="文本框 16">
            <a:extLst>
              <a:ext uri="{FF2B5EF4-FFF2-40B4-BE49-F238E27FC236}">
                <a16:creationId xmlns:a16="http://schemas.microsoft.com/office/drawing/2014/main" id="{AD369E93-614A-4E5C-B4D9-EEAAB7E1EC74}"/>
              </a:ext>
            </a:extLst>
          </p:cNvPr>
          <p:cNvSpPr txBox="1"/>
          <p:nvPr/>
        </p:nvSpPr>
        <p:spPr>
          <a:xfrm>
            <a:off x="5733054" y="2413337"/>
            <a:ext cx="6458946" cy="2031325"/>
          </a:xfrm>
          <a:prstGeom prst="rect">
            <a:avLst/>
          </a:prstGeom>
          <a:noFill/>
        </p:spPr>
        <p:txBody>
          <a:bodyPr wrap="square">
            <a:spAutoFit/>
          </a:bodyPr>
          <a:lstStyle/>
          <a:p>
            <a:r>
              <a:rPr lang="en-US" altLang="zh-CN" sz="1400" b="0" dirty="0">
                <a:solidFill>
                  <a:srgbClr val="6A9955"/>
                </a:solidFill>
                <a:effectLst/>
                <a:latin typeface="Consolas" panose="020B0609020204030204" pitchFamily="49" charset="0"/>
              </a:rPr>
              <a:t>// </a:t>
            </a:r>
            <a:r>
              <a:rPr lang="zh-CN" altLang="en-US" sz="1400" b="0" dirty="0">
                <a:solidFill>
                  <a:srgbClr val="6A9955"/>
                </a:solidFill>
                <a:effectLst/>
                <a:latin typeface="Consolas" panose="020B0609020204030204" pitchFamily="49" charset="0"/>
              </a:rPr>
              <a:t>片元着色器内</a:t>
            </a:r>
            <a:endParaRPr lang="en-US" altLang="zh-CN" sz="1400" b="0" dirty="0">
              <a:solidFill>
                <a:srgbClr val="D4D4D4"/>
              </a:solidFill>
              <a:effectLst/>
              <a:latin typeface="Consolas" panose="020B0609020204030204" pitchFamily="49" charset="0"/>
            </a:endParaRPr>
          </a:p>
          <a:p>
            <a:br>
              <a:rPr lang="en-US" altLang="zh-CN" sz="1400" b="0" dirty="0">
                <a:solidFill>
                  <a:srgbClr val="D4D4D4"/>
                </a:solidFill>
                <a:effectLst/>
                <a:latin typeface="Consolas" panose="020B0609020204030204" pitchFamily="49" charset="0"/>
              </a:rPr>
            </a:br>
            <a:r>
              <a:rPr lang="en-US" altLang="zh-CN" sz="1400" b="0" dirty="0">
                <a:solidFill>
                  <a:srgbClr val="6A9955"/>
                </a:solidFill>
                <a:effectLst/>
                <a:latin typeface="Consolas" panose="020B0609020204030204" pitchFamily="49" charset="0"/>
              </a:rPr>
              <a:t>// </a:t>
            </a:r>
            <a:r>
              <a:rPr lang="zh-CN" altLang="en-US" sz="1400" b="0" dirty="0">
                <a:solidFill>
                  <a:srgbClr val="6A9955"/>
                </a:solidFill>
                <a:effectLst/>
                <a:latin typeface="Consolas" panose="020B0609020204030204" pitchFamily="49" charset="0"/>
              </a:rPr>
              <a:t>环境光分量</a:t>
            </a:r>
            <a:r>
              <a:rPr lang="en-US" altLang="zh-CN" sz="1400" b="0" dirty="0" err="1">
                <a:solidFill>
                  <a:srgbClr val="6A9955"/>
                </a:solidFill>
                <a:effectLst/>
                <a:latin typeface="Consolas" panose="020B0609020204030204" pitchFamily="49" charset="0"/>
              </a:rPr>
              <a:t>I_a</a:t>
            </a:r>
            <a:endParaRPr lang="en-US" altLang="zh-CN" sz="1400" b="0" dirty="0">
              <a:solidFill>
                <a:srgbClr val="D4D4D4"/>
              </a:solidFill>
              <a:effectLst/>
              <a:latin typeface="Consolas" panose="020B0609020204030204" pitchFamily="49" charset="0"/>
            </a:endParaRPr>
          </a:p>
          <a:p>
            <a:r>
              <a:rPr lang="en-US" altLang="zh-CN" sz="1400" b="0" dirty="0">
                <a:solidFill>
                  <a:srgbClr val="569CD6"/>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 </a:t>
            </a:r>
            <a:r>
              <a:rPr lang="en-US" altLang="zh-CN" sz="1400" b="0" dirty="0" err="1">
                <a:solidFill>
                  <a:srgbClr val="D4D4D4"/>
                </a:solidFill>
                <a:effectLst/>
                <a:latin typeface="Consolas" panose="020B0609020204030204" pitchFamily="49" charset="0"/>
              </a:rPr>
              <a:t>I_a</a:t>
            </a:r>
            <a:r>
              <a:rPr lang="en-US" altLang="zh-CN" sz="1400" b="0" dirty="0">
                <a:solidFill>
                  <a:srgbClr val="D4D4D4"/>
                </a:solidFill>
                <a:effectLst/>
                <a:latin typeface="Consolas" panose="020B0609020204030204" pitchFamily="49" charset="0"/>
              </a:rPr>
              <a:t> = </a:t>
            </a:r>
            <a:r>
              <a:rPr lang="en-US" altLang="zh-CN" sz="1400" b="0" dirty="0" err="1">
                <a:solidFill>
                  <a:srgbClr val="9CDCFE"/>
                </a:solidFill>
                <a:effectLst/>
                <a:latin typeface="Consolas" panose="020B0609020204030204" pitchFamily="49" charset="0"/>
              </a:rPr>
              <a:t>light</a:t>
            </a:r>
            <a:r>
              <a:rPr lang="en-US" altLang="zh-CN" sz="1400" b="0" dirty="0" err="1">
                <a:solidFill>
                  <a:srgbClr val="D4D4D4"/>
                </a:solidFill>
                <a:effectLst/>
                <a:latin typeface="Consolas" panose="020B0609020204030204" pitchFamily="49" charset="0"/>
              </a:rPr>
              <a:t>.</a:t>
            </a:r>
            <a:r>
              <a:rPr lang="en-US" altLang="zh-CN" sz="1400" b="0" dirty="0" err="1">
                <a:solidFill>
                  <a:srgbClr val="9CDCFE"/>
                </a:solidFill>
                <a:effectLst/>
                <a:latin typeface="Consolas" panose="020B0609020204030204" pitchFamily="49" charset="0"/>
              </a:rPr>
              <a:t>ambient</a:t>
            </a:r>
            <a:r>
              <a:rPr lang="en-US" altLang="zh-CN" sz="1400" b="0" dirty="0">
                <a:solidFill>
                  <a:srgbClr val="D4D4D4"/>
                </a:solidFill>
                <a:effectLst/>
                <a:latin typeface="Consolas" panose="020B0609020204030204" pitchFamily="49" charset="0"/>
              </a:rPr>
              <a:t> * </a:t>
            </a:r>
            <a:r>
              <a:rPr lang="en-US" altLang="zh-CN" sz="1400" b="0" dirty="0" err="1">
                <a:solidFill>
                  <a:srgbClr val="9CDCFE"/>
                </a:solidFill>
                <a:effectLst/>
                <a:latin typeface="Consolas" panose="020B0609020204030204" pitchFamily="49" charset="0"/>
              </a:rPr>
              <a:t>material</a:t>
            </a:r>
            <a:r>
              <a:rPr lang="en-US" altLang="zh-CN" sz="1400" b="0" dirty="0" err="1">
                <a:solidFill>
                  <a:srgbClr val="D4D4D4"/>
                </a:solidFill>
                <a:effectLst/>
                <a:latin typeface="Consolas" panose="020B0609020204030204" pitchFamily="49" charset="0"/>
              </a:rPr>
              <a:t>.</a:t>
            </a:r>
            <a:r>
              <a:rPr lang="en-US" altLang="zh-CN" sz="1400" b="0" dirty="0" err="1">
                <a:solidFill>
                  <a:srgbClr val="9CDCFE"/>
                </a:solidFill>
                <a:effectLst/>
                <a:latin typeface="Consolas" panose="020B0609020204030204" pitchFamily="49" charset="0"/>
              </a:rPr>
              <a:t>ambient</a:t>
            </a:r>
            <a:r>
              <a:rPr lang="en-US" altLang="zh-CN" sz="1400" b="0" dirty="0">
                <a:solidFill>
                  <a:srgbClr val="D4D4D4"/>
                </a:solidFill>
                <a:effectLst/>
                <a:latin typeface="Consolas" panose="020B0609020204030204" pitchFamily="49" charset="0"/>
              </a:rPr>
              <a:t>;</a:t>
            </a:r>
          </a:p>
          <a:p>
            <a:br>
              <a:rPr lang="en-US" altLang="zh-CN" sz="1400" b="0" dirty="0">
                <a:solidFill>
                  <a:srgbClr val="D4D4D4"/>
                </a:solidFill>
                <a:effectLst/>
                <a:latin typeface="Consolas" panose="020B0609020204030204" pitchFamily="49" charset="0"/>
              </a:rPr>
            </a:br>
            <a:r>
              <a:rPr lang="en-US" altLang="zh-CN" sz="1400" b="0" dirty="0">
                <a:solidFill>
                  <a:srgbClr val="D4D4D4"/>
                </a:solidFill>
                <a:effectLst/>
                <a:latin typeface="Consolas" panose="020B0609020204030204" pitchFamily="49" charset="0"/>
              </a:rPr>
              <a:t>color = </a:t>
            </a:r>
            <a:r>
              <a:rPr lang="en-US" altLang="zh-CN" sz="1400" b="0" dirty="0" err="1">
                <a:solidFill>
                  <a:srgbClr val="D4D4D4"/>
                </a:solidFill>
                <a:effectLst/>
                <a:latin typeface="Consolas" panose="020B0609020204030204" pitchFamily="49" charset="0"/>
              </a:rPr>
              <a:t>I_a</a:t>
            </a:r>
            <a:r>
              <a:rPr lang="en-US" altLang="zh-CN" sz="1400" b="0" dirty="0">
                <a:solidFill>
                  <a:srgbClr val="D4D4D4"/>
                </a:solidFill>
                <a:effectLst/>
                <a:latin typeface="Consolas" panose="020B0609020204030204" pitchFamily="49" charset="0"/>
              </a:rPr>
              <a:t>;</a:t>
            </a:r>
          </a:p>
          <a:p>
            <a:endParaRPr lang="en-US" altLang="zh-CN" sz="1400" b="0" dirty="0">
              <a:solidFill>
                <a:srgbClr val="6A9955"/>
              </a:solidFill>
              <a:effectLst/>
              <a:latin typeface="Consolas" panose="020B0609020204030204" pitchFamily="49" charset="0"/>
            </a:endParaRPr>
          </a:p>
          <a:p>
            <a:r>
              <a:rPr lang="en-US" altLang="zh-CN" sz="1400" b="0" dirty="0">
                <a:solidFill>
                  <a:srgbClr val="6A9955"/>
                </a:solidFill>
                <a:effectLst/>
                <a:latin typeface="Consolas" panose="020B0609020204030204" pitchFamily="49" charset="0"/>
              </a:rPr>
              <a:t>// </a:t>
            </a:r>
            <a:r>
              <a:rPr lang="zh-CN" altLang="en-US" sz="1400" b="0" dirty="0">
                <a:solidFill>
                  <a:srgbClr val="6A9955"/>
                </a:solidFill>
                <a:effectLst/>
                <a:latin typeface="Consolas" panose="020B0609020204030204" pitchFamily="49" charset="0"/>
              </a:rPr>
              <a:t>修正透明度</a:t>
            </a:r>
            <a:endParaRPr lang="en-US" altLang="zh-CN" sz="1400" b="0" dirty="0">
              <a:solidFill>
                <a:srgbClr val="D4D4D4"/>
              </a:solidFill>
              <a:effectLst/>
              <a:latin typeface="Consolas" panose="020B0609020204030204" pitchFamily="49" charset="0"/>
            </a:endParaRPr>
          </a:p>
          <a:p>
            <a:r>
              <a:rPr lang="en-US" altLang="zh-CN" sz="1400" b="0" dirty="0" err="1">
                <a:solidFill>
                  <a:srgbClr val="9CDCFE"/>
                </a:solidFill>
                <a:effectLst/>
                <a:latin typeface="Consolas" panose="020B0609020204030204" pitchFamily="49" charset="0"/>
              </a:rPr>
              <a:t>color</a:t>
            </a:r>
            <a:r>
              <a:rPr lang="en-US" altLang="zh-CN" sz="1400" b="0" dirty="0" err="1">
                <a:solidFill>
                  <a:srgbClr val="D4D4D4"/>
                </a:solidFill>
                <a:effectLst/>
                <a:latin typeface="Consolas" panose="020B0609020204030204" pitchFamily="49" charset="0"/>
              </a:rPr>
              <a:t>.</a:t>
            </a:r>
            <a:r>
              <a:rPr lang="en-US" altLang="zh-CN" sz="1400" b="0" dirty="0" err="1">
                <a:solidFill>
                  <a:srgbClr val="9CDCFE"/>
                </a:solidFill>
                <a:effectLst/>
                <a:latin typeface="Consolas" panose="020B0609020204030204" pitchFamily="49" charset="0"/>
              </a:rPr>
              <a:t>a</a:t>
            </a:r>
            <a:r>
              <a:rPr lang="en-US" altLang="zh-CN" sz="1400" b="0" dirty="0">
                <a:solidFill>
                  <a:srgbClr val="D4D4D4"/>
                </a:solidFill>
                <a:effectLst/>
                <a:latin typeface="Consolas" panose="020B0609020204030204" pitchFamily="49" charset="0"/>
              </a:rPr>
              <a:t> = </a:t>
            </a:r>
            <a:r>
              <a:rPr lang="en-US" altLang="zh-CN" sz="1400" b="0" dirty="0">
                <a:solidFill>
                  <a:srgbClr val="B5CEA8"/>
                </a:solidFill>
                <a:effectLst/>
                <a:latin typeface="Consolas" panose="020B0609020204030204" pitchFamily="49" charset="0"/>
              </a:rPr>
              <a:t>1.0</a:t>
            </a:r>
            <a:r>
              <a:rPr lang="en-US" altLang="zh-CN" sz="1400" b="0" dirty="0">
                <a:solidFill>
                  <a:srgbClr val="D4D4D4"/>
                </a:solidFill>
                <a:effectLst/>
                <a:latin typeface="Consolas" panose="020B0609020204030204" pitchFamily="49" charset="0"/>
              </a:rPr>
              <a:t>;</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3A22F93-7471-424C-A4B8-9C99C934F7EA}"/>
                  </a:ext>
                </a:extLst>
              </p:cNvPr>
              <p:cNvSpPr txBox="1"/>
              <p:nvPr/>
            </p:nvSpPr>
            <p:spPr>
              <a:xfrm>
                <a:off x="6841029" y="5086348"/>
                <a:ext cx="424299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i="1" smtClean="0">
                              <a:solidFill>
                                <a:schemeClr val="bg1"/>
                              </a:solidFill>
                              <a:latin typeface="Cambria Math" charset="0"/>
                            </a:rPr>
                            <m:t>𝐼</m:t>
                          </m:r>
                        </m:e>
                        <m:sub>
                          <m:r>
                            <a:rPr lang="en-US" altLang="zh-CN" sz="2400" b="0" i="1" smtClean="0">
                              <a:solidFill>
                                <a:schemeClr val="bg1"/>
                              </a:solidFill>
                              <a:latin typeface="Cambria Math" panose="02040503050406030204" pitchFamily="18" charset="0"/>
                            </a:rPr>
                            <m:t>𝑎</m:t>
                          </m:r>
                        </m:sub>
                      </m:sSub>
                      <m:r>
                        <a:rPr lang="en-US" altLang="zh-CN" sz="2400" b="0" i="1" smtClean="0">
                          <a:solidFill>
                            <a:schemeClr val="bg1"/>
                          </a:solidFill>
                          <a:latin typeface="Cambria Math" charset="0"/>
                        </a:rPr>
                        <m:t>=</m:t>
                      </m:r>
                      <m:sSub>
                        <m:sSubPr>
                          <m:ctrlPr>
                            <a:rPr lang="en-US" altLang="zh-CN" sz="2400" i="1">
                              <a:solidFill>
                                <a:schemeClr val="bg1"/>
                              </a:solidFill>
                              <a:latin typeface="Cambria Math" panose="02040503050406030204" pitchFamily="18" charset="0"/>
                            </a:rPr>
                          </m:ctrlPr>
                        </m:sSubPr>
                        <m:e>
                          <m:r>
                            <a:rPr lang="en-US" altLang="zh-CN" sz="2400" i="1">
                              <a:solidFill>
                                <a:schemeClr val="bg1"/>
                              </a:solidFill>
                              <a:latin typeface="Cambria Math" panose="02040503050406030204" pitchFamily="18" charset="0"/>
                            </a:rPr>
                            <m:t>𝑘</m:t>
                          </m:r>
                        </m:e>
                        <m:sub>
                          <m:r>
                            <a:rPr lang="en-US" altLang="zh-CN" sz="2400" b="0" i="1" smtClean="0">
                              <a:solidFill>
                                <a:schemeClr val="bg1"/>
                              </a:solidFill>
                              <a:latin typeface="Cambria Math" panose="02040503050406030204" pitchFamily="18" charset="0"/>
                            </a:rPr>
                            <m:t>𝑎</m:t>
                          </m:r>
                        </m:sub>
                      </m:sSub>
                      <m:sSub>
                        <m:sSubPr>
                          <m:ctrlPr>
                            <a:rPr lang="en-US" altLang="zh-CN" sz="2400" i="1">
                              <a:solidFill>
                                <a:schemeClr val="bg1"/>
                              </a:solidFill>
                              <a:latin typeface="Cambria Math" panose="02040503050406030204" pitchFamily="18" charset="0"/>
                            </a:rPr>
                          </m:ctrlPr>
                        </m:sSubPr>
                        <m:e>
                          <m:r>
                            <a:rPr lang="en-US" altLang="zh-CN" sz="2400" i="1">
                              <a:solidFill>
                                <a:schemeClr val="bg1"/>
                              </a:solidFill>
                              <a:latin typeface="Cambria Math" panose="02040503050406030204" pitchFamily="18" charset="0"/>
                            </a:rPr>
                            <m:t>𝐿</m:t>
                          </m:r>
                        </m:e>
                        <m:sub>
                          <m:r>
                            <a:rPr lang="en-US" altLang="zh-CN" sz="2400" b="0" i="1" smtClean="0">
                              <a:solidFill>
                                <a:schemeClr val="bg1"/>
                              </a:solidFill>
                              <a:latin typeface="Cambria Math" panose="02040503050406030204" pitchFamily="18" charset="0"/>
                            </a:rPr>
                            <m:t>𝑎</m:t>
                          </m:r>
                        </m:sub>
                      </m:sSub>
                    </m:oMath>
                  </m:oMathPara>
                </a14:m>
                <a:endParaRPr lang="zh-CN" altLang="en-US" sz="2400" dirty="0">
                  <a:solidFill>
                    <a:schemeClr val="bg1"/>
                  </a:solidFill>
                </a:endParaRPr>
              </a:p>
            </p:txBody>
          </p:sp>
        </mc:Choice>
        <mc:Fallback xmlns="">
          <p:sp>
            <p:nvSpPr>
              <p:cNvPr id="6" name="文本框 5">
                <a:extLst>
                  <a:ext uri="{FF2B5EF4-FFF2-40B4-BE49-F238E27FC236}">
                    <a16:creationId xmlns:a16="http://schemas.microsoft.com/office/drawing/2014/main" id="{73A22F93-7471-424C-A4B8-9C99C934F7EA}"/>
                  </a:ext>
                </a:extLst>
              </p:cNvPr>
              <p:cNvSpPr txBox="1">
                <a:spLocks noRot="1" noChangeAspect="1" noMove="1" noResize="1" noEditPoints="1" noAdjustHandles="1" noChangeArrowheads="1" noChangeShapeType="1" noTextEdit="1"/>
              </p:cNvSpPr>
              <p:nvPr/>
            </p:nvSpPr>
            <p:spPr>
              <a:xfrm>
                <a:off x="6841029" y="5086348"/>
                <a:ext cx="4242995" cy="461665"/>
              </a:xfrm>
              <a:prstGeom prst="rect">
                <a:avLst/>
              </a:prstGeom>
              <a:blipFill>
                <a:blip r:embed="rId3"/>
                <a:stretch>
                  <a:fillRect/>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DD475A41-554C-47C1-BBDF-F65A90E0F2E1}"/>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52286" y="3287353"/>
            <a:ext cx="3171987" cy="3332274"/>
          </a:xfrm>
          <a:prstGeom prst="rect">
            <a:avLst/>
          </a:prstGeom>
        </p:spPr>
      </p:pic>
    </p:spTree>
    <p:extLst>
      <p:ext uri="{BB962C8B-B14F-4D97-AF65-F5344CB8AC3E}">
        <p14:creationId xmlns:p14="http://schemas.microsoft.com/office/powerpoint/2010/main" val="20030567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28A04BE0-FE21-460D-8030-DDC4F53763E4}"/>
              </a:ext>
            </a:extLst>
          </p:cNvPr>
          <p:cNvSpPr>
            <a:spLocks noGrp="1"/>
          </p:cNvSpPr>
          <p:nvPr>
            <p:ph idx="1"/>
          </p:nvPr>
        </p:nvSpPr>
        <p:spPr/>
        <p:txBody>
          <a:bodyPr/>
          <a:lstStyle/>
          <a:p>
            <a:r>
              <a:rPr lang="zh-CN" altLang="en-US" dirty="0">
                <a:latin typeface="+mn-ea"/>
              </a:rPr>
              <a:t>你会发现这次实验和上一次内容其实基本一样，主要区别在于之前的实验中光照的计算是在顶点着色器内实现的，而这一次在片元着色器内</a:t>
            </a:r>
            <a:endParaRPr lang="zh-CN" altLang="en-US" dirty="0"/>
          </a:p>
        </p:txBody>
      </p:sp>
      <p:sp>
        <p:nvSpPr>
          <p:cNvPr id="3" name="标题 2">
            <a:extLst>
              <a:ext uri="{FF2B5EF4-FFF2-40B4-BE49-F238E27FC236}">
                <a16:creationId xmlns:a16="http://schemas.microsoft.com/office/drawing/2014/main" id="{BEE47F48-7B6D-4989-82B4-C32E20EDB53E}"/>
              </a:ext>
            </a:extLst>
          </p:cNvPr>
          <p:cNvSpPr>
            <a:spLocks noGrp="1"/>
          </p:cNvSpPr>
          <p:nvPr>
            <p:ph type="title"/>
          </p:nvPr>
        </p:nvSpPr>
        <p:spPr/>
        <p:txBody>
          <a:bodyPr/>
          <a:lstStyle/>
          <a:p>
            <a:pPr algn="ctr"/>
            <a:r>
              <a:rPr lang="zh-CN" altLang="en-US" dirty="0"/>
              <a:t>开始之前</a:t>
            </a:r>
          </a:p>
        </p:txBody>
      </p:sp>
    </p:spTree>
    <p:extLst>
      <p:ext uri="{BB962C8B-B14F-4D97-AF65-F5344CB8AC3E}">
        <p14:creationId xmlns:p14="http://schemas.microsoft.com/office/powerpoint/2010/main" val="26969202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E73D649-8D68-4945-8502-404C6736D542}"/>
              </a:ext>
            </a:extLst>
          </p:cNvPr>
          <p:cNvSpPr>
            <a:spLocks noGrp="1"/>
          </p:cNvSpPr>
          <p:nvPr>
            <p:ph idx="1"/>
          </p:nvPr>
        </p:nvSpPr>
        <p:spPr>
          <a:xfrm>
            <a:off x="838200" y="1473622"/>
            <a:ext cx="4894854" cy="5100798"/>
          </a:xfrm>
        </p:spPr>
        <p:txBody>
          <a:bodyPr/>
          <a:lstStyle/>
          <a:p>
            <a:r>
              <a:rPr lang="zh-CN" altLang="en-US" dirty="0">
                <a:solidFill>
                  <a:srgbClr val="FF0000"/>
                </a:solidFill>
              </a:rPr>
              <a:t>计算模型需要的</a:t>
            </a:r>
            <a:r>
              <a:rPr lang="en-US" altLang="zh-CN" dirty="0">
                <a:solidFill>
                  <a:srgbClr val="FF0000"/>
                </a:solidFill>
              </a:rPr>
              <a:t>4</a:t>
            </a:r>
            <a:r>
              <a:rPr lang="zh-CN" altLang="en-US" dirty="0">
                <a:solidFill>
                  <a:srgbClr val="FF0000"/>
                </a:solidFill>
              </a:rPr>
              <a:t>个向量，再根据向量和</a:t>
            </a:r>
            <a:r>
              <a:rPr lang="en-US" altLang="zh-CN" dirty="0" err="1">
                <a:solidFill>
                  <a:srgbClr val="FF0000"/>
                </a:solidFill>
              </a:rPr>
              <a:t>glsl</a:t>
            </a:r>
            <a:r>
              <a:rPr lang="zh-CN" altLang="en-US" dirty="0">
                <a:solidFill>
                  <a:srgbClr val="FF0000"/>
                </a:solidFill>
              </a:rPr>
              <a:t>内提供的函数</a:t>
            </a:r>
            <a:r>
              <a:rPr lang="en-US" altLang="zh-CN" dirty="0">
                <a:solidFill>
                  <a:srgbClr val="FF0000"/>
                </a:solidFill>
                <a:hlinkClick r:id="rId3" action="ppaction://hlinksldjump"/>
              </a:rPr>
              <a:t>【</a:t>
            </a:r>
            <a:r>
              <a:rPr lang="zh-CN" altLang="en-US" dirty="0">
                <a:solidFill>
                  <a:srgbClr val="FF0000"/>
                </a:solidFill>
                <a:hlinkClick r:id="rId3" action="ppaction://hlinksldjump"/>
              </a:rPr>
              <a:t>点击查看函数表格</a:t>
            </a:r>
            <a:r>
              <a:rPr lang="en-US" altLang="zh-CN" dirty="0">
                <a:solidFill>
                  <a:srgbClr val="FF0000"/>
                </a:solidFill>
                <a:hlinkClick r:id="rId3" action="ppaction://hlinksldjump"/>
              </a:rPr>
              <a:t>】</a:t>
            </a:r>
            <a:r>
              <a:rPr lang="zh-CN" altLang="en-US" dirty="0">
                <a:solidFill>
                  <a:srgbClr val="FF0000"/>
                </a:solidFill>
              </a:rPr>
              <a:t>计算漫反射系数，完成后的效果如下</a:t>
            </a:r>
            <a:endParaRPr lang="en-US" altLang="zh-CN" dirty="0">
              <a:solidFill>
                <a:srgbClr val="FF0000"/>
              </a:solidFill>
            </a:endParaRPr>
          </a:p>
        </p:txBody>
      </p:sp>
      <p:sp>
        <p:nvSpPr>
          <p:cNvPr id="3" name="标题 2">
            <a:extLst>
              <a:ext uri="{FF2B5EF4-FFF2-40B4-BE49-F238E27FC236}">
                <a16:creationId xmlns:a16="http://schemas.microsoft.com/office/drawing/2014/main" id="{1CE0E480-3081-4FE9-89A9-365D6E812FB0}"/>
              </a:ext>
            </a:extLst>
          </p:cNvPr>
          <p:cNvSpPr>
            <a:spLocks noGrp="1"/>
          </p:cNvSpPr>
          <p:nvPr>
            <p:ph type="title"/>
          </p:nvPr>
        </p:nvSpPr>
        <p:spPr/>
        <p:txBody>
          <a:bodyPr/>
          <a:lstStyle/>
          <a:p>
            <a:r>
              <a:rPr lang="zh-CN" altLang="en-US" dirty="0"/>
              <a:t>实现漫反射</a:t>
            </a:r>
          </a:p>
        </p:txBody>
      </p:sp>
      <p:sp>
        <p:nvSpPr>
          <p:cNvPr id="17" name="文本框 16">
            <a:extLst>
              <a:ext uri="{FF2B5EF4-FFF2-40B4-BE49-F238E27FC236}">
                <a16:creationId xmlns:a16="http://schemas.microsoft.com/office/drawing/2014/main" id="{AD369E93-614A-4E5C-B4D9-EEAAB7E1EC74}"/>
              </a:ext>
            </a:extLst>
          </p:cNvPr>
          <p:cNvSpPr txBox="1"/>
          <p:nvPr/>
        </p:nvSpPr>
        <p:spPr>
          <a:xfrm>
            <a:off x="5733054" y="952395"/>
            <a:ext cx="6458946" cy="3323987"/>
          </a:xfrm>
          <a:prstGeom prst="rect">
            <a:avLst/>
          </a:prstGeom>
          <a:noFill/>
        </p:spPr>
        <p:txBody>
          <a:bodyPr wrap="square">
            <a:spAutoFit/>
          </a:bodyPr>
          <a:lstStyle/>
          <a:p>
            <a:r>
              <a:rPr lang="en-US" altLang="zh-CN" sz="1400" b="0" dirty="0">
                <a:solidFill>
                  <a:srgbClr val="6A9955"/>
                </a:solidFill>
                <a:effectLst/>
                <a:latin typeface="Consolas" panose="020B0609020204030204" pitchFamily="49" charset="0"/>
              </a:rPr>
              <a:t>// </a:t>
            </a:r>
            <a:r>
              <a:rPr lang="zh-CN" altLang="en-US" sz="1400" b="0" dirty="0">
                <a:solidFill>
                  <a:srgbClr val="6A9955"/>
                </a:solidFill>
                <a:effectLst/>
                <a:latin typeface="Consolas" panose="020B0609020204030204" pitchFamily="49" charset="0"/>
              </a:rPr>
              <a:t>顶点着色器内</a:t>
            </a:r>
            <a:endParaRPr lang="en-US" altLang="zh-CN" sz="1400" b="0" dirty="0">
              <a:solidFill>
                <a:srgbClr val="D4D4D4"/>
              </a:solidFill>
              <a:effectLst/>
              <a:latin typeface="Consolas" panose="020B0609020204030204" pitchFamily="49" charset="0"/>
            </a:endParaRPr>
          </a:p>
          <a:p>
            <a:br>
              <a:rPr lang="en-US" altLang="zh-CN" sz="1400" b="0" dirty="0">
                <a:solidFill>
                  <a:srgbClr val="D4D4D4"/>
                </a:solidFill>
                <a:effectLst/>
                <a:latin typeface="Consolas" panose="020B0609020204030204" pitchFamily="49" charset="0"/>
              </a:rPr>
            </a:br>
            <a:r>
              <a:rPr lang="en-US" altLang="zh-CN" sz="1400" b="0" dirty="0">
                <a:solidFill>
                  <a:srgbClr val="6A9955"/>
                </a:solidFill>
                <a:effectLst/>
                <a:latin typeface="Consolas" panose="020B0609020204030204" pitchFamily="49" charset="0"/>
              </a:rPr>
              <a:t>// @TODO: Task2 </a:t>
            </a:r>
            <a:r>
              <a:rPr lang="zh-CN" altLang="en-US" sz="1400" b="0" dirty="0">
                <a:solidFill>
                  <a:srgbClr val="6A9955"/>
                </a:solidFill>
                <a:effectLst/>
                <a:latin typeface="Consolas" panose="020B0609020204030204" pitchFamily="49" charset="0"/>
              </a:rPr>
              <a:t>计算四个归一化的向量 </a:t>
            </a:r>
            <a:r>
              <a:rPr lang="en-US" altLang="zh-CN" sz="1400" b="0" dirty="0">
                <a:solidFill>
                  <a:srgbClr val="6A9955"/>
                </a:solidFill>
                <a:effectLst/>
                <a:latin typeface="Consolas" panose="020B0609020204030204" pitchFamily="49" charset="0"/>
              </a:rPr>
              <a:t>N,V,L,R</a:t>
            </a:r>
          </a:p>
          <a:p>
            <a:r>
              <a:rPr lang="en-US" altLang="zh-CN" sz="1400" b="0" dirty="0">
                <a:solidFill>
                  <a:srgbClr val="6A9955"/>
                </a:solidFill>
                <a:effectLst/>
                <a:latin typeface="Consolas" panose="020B0609020204030204" pitchFamily="49" charset="0"/>
              </a:rPr>
              <a:t>// vec3 N=</a:t>
            </a:r>
            <a:endParaRPr lang="en-US" altLang="zh-CN" sz="1400" b="0" dirty="0">
              <a:solidFill>
                <a:srgbClr val="D4D4D4"/>
              </a:solidFill>
              <a:effectLst/>
              <a:latin typeface="Consolas" panose="020B0609020204030204" pitchFamily="49" charset="0"/>
            </a:endParaRPr>
          </a:p>
          <a:p>
            <a:r>
              <a:rPr lang="en-US" altLang="zh-CN" sz="1400" b="0" dirty="0">
                <a:solidFill>
                  <a:srgbClr val="6A9955"/>
                </a:solidFill>
                <a:effectLst/>
                <a:latin typeface="Consolas" panose="020B0609020204030204" pitchFamily="49" charset="0"/>
              </a:rPr>
              <a:t>// vec3 V=</a:t>
            </a:r>
            <a:endParaRPr lang="en-US" altLang="zh-CN" sz="1400" b="0" dirty="0">
              <a:solidFill>
                <a:srgbClr val="D4D4D4"/>
              </a:solidFill>
              <a:effectLst/>
              <a:latin typeface="Consolas" panose="020B0609020204030204" pitchFamily="49" charset="0"/>
            </a:endParaRPr>
          </a:p>
          <a:p>
            <a:r>
              <a:rPr lang="en-US" altLang="zh-CN" sz="1400" b="0" dirty="0">
                <a:solidFill>
                  <a:srgbClr val="6A9955"/>
                </a:solidFill>
                <a:effectLst/>
                <a:latin typeface="Consolas" panose="020B0609020204030204" pitchFamily="49" charset="0"/>
              </a:rPr>
              <a:t>// vec3 L=</a:t>
            </a:r>
            <a:endParaRPr lang="en-US" altLang="zh-CN" sz="1400" b="0" dirty="0">
              <a:solidFill>
                <a:srgbClr val="D4D4D4"/>
              </a:solidFill>
              <a:effectLst/>
              <a:latin typeface="Consolas" panose="020B0609020204030204" pitchFamily="49" charset="0"/>
            </a:endParaRPr>
          </a:p>
          <a:p>
            <a:r>
              <a:rPr lang="en-US" altLang="zh-CN" sz="1400" b="0" dirty="0">
                <a:solidFill>
                  <a:srgbClr val="6A9955"/>
                </a:solidFill>
                <a:effectLst/>
                <a:latin typeface="Consolas" panose="020B0609020204030204" pitchFamily="49" charset="0"/>
              </a:rPr>
              <a:t>// vec3 R=</a:t>
            </a:r>
            <a:endParaRPr lang="en-US" altLang="zh-CN" sz="1400" b="0" dirty="0">
              <a:solidFill>
                <a:srgbClr val="D4D4D4"/>
              </a:solidFill>
              <a:effectLst/>
              <a:latin typeface="Consolas" panose="020B0609020204030204" pitchFamily="49" charset="0"/>
            </a:endParaRPr>
          </a:p>
          <a:p>
            <a:br>
              <a:rPr lang="en-US" altLang="zh-CN" sz="1400" b="0" dirty="0">
                <a:solidFill>
                  <a:srgbClr val="D4D4D4"/>
                </a:solidFill>
                <a:effectLst/>
                <a:latin typeface="Consolas" panose="020B0609020204030204" pitchFamily="49" charset="0"/>
              </a:rPr>
            </a:br>
            <a:r>
              <a:rPr lang="en-US" altLang="zh-CN" sz="1400" b="0" dirty="0">
                <a:solidFill>
                  <a:srgbClr val="6A9955"/>
                </a:solidFill>
                <a:effectLst/>
                <a:latin typeface="Consolas" panose="020B0609020204030204" pitchFamily="49" charset="0"/>
              </a:rPr>
              <a:t>// @TODO: Task2 </a:t>
            </a:r>
            <a:r>
              <a:rPr lang="zh-CN" altLang="en-US" sz="1400" b="0" dirty="0">
                <a:solidFill>
                  <a:srgbClr val="6A9955"/>
                </a:solidFill>
                <a:effectLst/>
                <a:latin typeface="Consolas" panose="020B0609020204030204" pitchFamily="49" charset="0"/>
              </a:rPr>
              <a:t>漫反射分量</a:t>
            </a:r>
            <a:r>
              <a:rPr lang="en-US" altLang="zh-CN" sz="1400" b="0" dirty="0" err="1">
                <a:solidFill>
                  <a:srgbClr val="6A9955"/>
                </a:solidFill>
                <a:effectLst/>
                <a:latin typeface="Consolas" panose="020B0609020204030204" pitchFamily="49" charset="0"/>
              </a:rPr>
              <a:t>I_d</a:t>
            </a:r>
            <a:endParaRPr lang="en-US" altLang="zh-CN" sz="1400" b="0" dirty="0">
              <a:solidFill>
                <a:srgbClr val="D4D4D4"/>
              </a:solidFill>
              <a:effectLst/>
              <a:latin typeface="Consolas" panose="020B0609020204030204" pitchFamily="49" charset="0"/>
            </a:endParaRPr>
          </a:p>
          <a:p>
            <a:r>
              <a:rPr lang="en-US" altLang="zh-CN" sz="1400" b="0" dirty="0">
                <a:solidFill>
                  <a:srgbClr val="569CD6"/>
                </a:solidFill>
                <a:effectLst/>
                <a:latin typeface="Consolas" panose="020B0609020204030204" pitchFamily="49" charset="0"/>
              </a:rPr>
              <a:t>float</a:t>
            </a:r>
            <a:r>
              <a:rPr lang="en-US" altLang="zh-CN" sz="1400" b="0" dirty="0">
                <a:solidFill>
                  <a:srgbClr val="D4D4D4"/>
                </a:solidFill>
                <a:effectLst/>
                <a:latin typeface="Consolas" panose="020B0609020204030204" pitchFamily="49" charset="0"/>
              </a:rPr>
              <a:t> </a:t>
            </a:r>
            <a:r>
              <a:rPr lang="en-US" altLang="zh-CN" sz="1400" b="0" dirty="0" err="1">
                <a:solidFill>
                  <a:srgbClr val="D4D4D4"/>
                </a:solidFill>
                <a:effectLst/>
                <a:latin typeface="Consolas" panose="020B0609020204030204" pitchFamily="49" charset="0"/>
              </a:rPr>
              <a:t>diffuse_dot</a:t>
            </a:r>
            <a:r>
              <a:rPr lang="en-US" altLang="zh-CN" sz="1400" b="0" dirty="0">
                <a:solidFill>
                  <a:srgbClr val="D4D4D4"/>
                </a:solidFill>
                <a:effectLst/>
                <a:latin typeface="Consolas" panose="020B0609020204030204" pitchFamily="49" charset="0"/>
              </a:rPr>
              <a:t> = 0.0;  </a:t>
            </a:r>
            <a:r>
              <a:rPr lang="en-US" altLang="zh-CN" sz="1400" b="0" dirty="0">
                <a:solidFill>
                  <a:srgbClr val="6A9955"/>
                </a:solidFill>
                <a:effectLst/>
                <a:latin typeface="Consolas" panose="020B0609020204030204" pitchFamily="49" charset="0"/>
              </a:rPr>
              <a:t>// @TODO </a:t>
            </a:r>
            <a:r>
              <a:rPr lang="zh-CN" altLang="en-US" sz="1400" b="0" dirty="0">
                <a:solidFill>
                  <a:srgbClr val="6A9955"/>
                </a:solidFill>
                <a:effectLst/>
                <a:latin typeface="Consolas" panose="020B0609020204030204" pitchFamily="49" charset="0"/>
              </a:rPr>
              <a:t>计算</a:t>
            </a:r>
            <a:r>
              <a:rPr lang="zh-CN" altLang="en-US" sz="1400" dirty="0">
                <a:solidFill>
                  <a:srgbClr val="6A9955"/>
                </a:solidFill>
                <a:latin typeface="Consolas" panose="020B0609020204030204" pitchFamily="49" charset="0"/>
              </a:rPr>
              <a:t>点乘结果</a:t>
            </a:r>
            <a:endParaRPr lang="en-US" altLang="zh-CN" sz="1400" b="0" dirty="0">
              <a:solidFill>
                <a:srgbClr val="569CD6"/>
              </a:solidFill>
              <a:effectLst/>
              <a:latin typeface="Consolas" panose="020B0609020204030204" pitchFamily="49" charset="0"/>
            </a:endParaRPr>
          </a:p>
          <a:p>
            <a:r>
              <a:rPr lang="en-US" altLang="zh-CN" sz="1400" b="0" dirty="0">
                <a:solidFill>
                  <a:srgbClr val="569CD6"/>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 </a:t>
            </a:r>
            <a:r>
              <a:rPr lang="en-US" altLang="zh-CN" sz="1400" b="0" dirty="0" err="1">
                <a:solidFill>
                  <a:srgbClr val="D4D4D4"/>
                </a:solidFill>
                <a:effectLst/>
                <a:latin typeface="Consolas" panose="020B0609020204030204" pitchFamily="49" charset="0"/>
              </a:rPr>
              <a:t>I_d</a:t>
            </a:r>
            <a:r>
              <a:rPr lang="en-US" altLang="zh-CN" sz="1400" b="0" dirty="0">
                <a:solidFill>
                  <a:srgbClr val="D4D4D4"/>
                </a:solidFill>
                <a:effectLst/>
                <a:latin typeface="Consolas" panose="020B0609020204030204" pitchFamily="49" charset="0"/>
              </a:rPr>
              <a:t> = </a:t>
            </a:r>
            <a:r>
              <a:rPr lang="en-US" altLang="zh-CN" sz="1400" b="0" dirty="0" err="1">
                <a:solidFill>
                  <a:srgbClr val="D4D4D4"/>
                </a:solidFill>
                <a:effectLst/>
                <a:latin typeface="Consolas" panose="020B0609020204030204" pitchFamily="49" charset="0"/>
              </a:rPr>
              <a:t>diffuse_dot</a:t>
            </a:r>
            <a:r>
              <a:rPr lang="en-US" altLang="zh-CN" sz="1400" b="0" dirty="0">
                <a:solidFill>
                  <a:srgbClr val="D4D4D4"/>
                </a:solidFill>
                <a:effectLst/>
                <a:latin typeface="Consolas" panose="020B0609020204030204" pitchFamily="49" charset="0"/>
              </a:rPr>
              <a:t> *  </a:t>
            </a:r>
            <a:r>
              <a:rPr lang="en-US" altLang="zh-CN" sz="1400" b="0" dirty="0" err="1">
                <a:solidFill>
                  <a:srgbClr val="9CDCFE"/>
                </a:solidFill>
                <a:effectLst/>
                <a:latin typeface="Consolas" panose="020B0609020204030204" pitchFamily="49" charset="0"/>
              </a:rPr>
              <a:t>light</a:t>
            </a:r>
            <a:r>
              <a:rPr lang="en-US" altLang="zh-CN" sz="1400" b="0" dirty="0" err="1">
                <a:solidFill>
                  <a:srgbClr val="D4D4D4"/>
                </a:solidFill>
                <a:effectLst/>
                <a:latin typeface="Consolas" panose="020B0609020204030204" pitchFamily="49" charset="0"/>
              </a:rPr>
              <a:t>.</a:t>
            </a:r>
            <a:r>
              <a:rPr lang="en-US" altLang="zh-CN" sz="1400" b="0" dirty="0" err="1">
                <a:solidFill>
                  <a:srgbClr val="9CDCFE"/>
                </a:solidFill>
                <a:effectLst/>
                <a:latin typeface="Consolas" panose="020B0609020204030204" pitchFamily="49" charset="0"/>
              </a:rPr>
              <a:t>diffuse</a:t>
            </a:r>
            <a:r>
              <a:rPr lang="en-US" altLang="zh-CN" sz="1400" b="0" dirty="0">
                <a:solidFill>
                  <a:srgbClr val="D4D4D4"/>
                </a:solidFill>
                <a:effectLst/>
                <a:latin typeface="Consolas" panose="020B0609020204030204" pitchFamily="49" charset="0"/>
              </a:rPr>
              <a:t> * </a:t>
            </a:r>
            <a:r>
              <a:rPr lang="en-US" altLang="zh-CN" sz="1400" b="0" dirty="0" err="1">
                <a:solidFill>
                  <a:srgbClr val="9CDCFE"/>
                </a:solidFill>
                <a:effectLst/>
                <a:latin typeface="Consolas" panose="020B0609020204030204" pitchFamily="49" charset="0"/>
              </a:rPr>
              <a:t>material</a:t>
            </a:r>
            <a:r>
              <a:rPr lang="en-US" altLang="zh-CN" sz="1400" b="0" dirty="0" err="1">
                <a:solidFill>
                  <a:srgbClr val="D4D4D4"/>
                </a:solidFill>
                <a:effectLst/>
                <a:latin typeface="Consolas" panose="020B0609020204030204" pitchFamily="49" charset="0"/>
              </a:rPr>
              <a:t>.</a:t>
            </a:r>
            <a:r>
              <a:rPr lang="en-US" altLang="zh-CN" sz="1400" b="0" dirty="0" err="1">
                <a:solidFill>
                  <a:srgbClr val="9CDCFE"/>
                </a:solidFill>
                <a:effectLst/>
                <a:latin typeface="Consolas" panose="020B0609020204030204" pitchFamily="49" charset="0"/>
              </a:rPr>
              <a:t>diffuse</a:t>
            </a:r>
            <a:r>
              <a:rPr lang="en-US" altLang="zh-CN" sz="1400" b="0" dirty="0">
                <a:solidFill>
                  <a:srgbClr val="D4D4D4"/>
                </a:solidFill>
                <a:effectLst/>
                <a:latin typeface="Consolas" panose="020B0609020204030204" pitchFamily="49" charset="0"/>
              </a:rPr>
              <a:t>;</a:t>
            </a:r>
            <a:br>
              <a:rPr lang="en-US" altLang="zh-CN" sz="1400" b="0" dirty="0">
                <a:solidFill>
                  <a:srgbClr val="D4D4D4"/>
                </a:solidFill>
                <a:effectLst/>
                <a:latin typeface="Consolas" panose="020B0609020204030204" pitchFamily="49" charset="0"/>
              </a:rPr>
            </a:br>
            <a:endParaRPr lang="en-US" altLang="zh-CN" sz="1400" b="0" dirty="0">
              <a:solidFill>
                <a:srgbClr val="D4D4D4"/>
              </a:solidFill>
              <a:effectLst/>
              <a:latin typeface="Consolas" panose="020B0609020204030204" pitchFamily="49" charset="0"/>
            </a:endParaRPr>
          </a:p>
          <a:p>
            <a:r>
              <a:rPr lang="en-US" altLang="zh-CN" sz="1400" b="0" dirty="0">
                <a:solidFill>
                  <a:srgbClr val="D4D4D4"/>
                </a:solidFill>
                <a:effectLst/>
                <a:latin typeface="Consolas" panose="020B0609020204030204" pitchFamily="49" charset="0"/>
              </a:rPr>
              <a:t>color = </a:t>
            </a:r>
            <a:r>
              <a:rPr lang="en-US" altLang="zh-CN" sz="1400" b="0" dirty="0" err="1">
                <a:solidFill>
                  <a:srgbClr val="D4D4D4"/>
                </a:solidFill>
                <a:effectLst/>
                <a:latin typeface="Consolas" panose="020B0609020204030204" pitchFamily="49" charset="0"/>
              </a:rPr>
              <a:t>I_a</a:t>
            </a:r>
            <a:r>
              <a:rPr lang="en-US" altLang="zh-CN" sz="1400" b="0" dirty="0">
                <a:solidFill>
                  <a:srgbClr val="D4D4D4"/>
                </a:solidFill>
                <a:effectLst/>
                <a:latin typeface="Consolas" panose="020B0609020204030204" pitchFamily="49" charset="0"/>
              </a:rPr>
              <a:t> + </a:t>
            </a:r>
            <a:r>
              <a:rPr lang="en-US" altLang="zh-CN" sz="1400" b="0" dirty="0" err="1">
                <a:solidFill>
                  <a:srgbClr val="D4D4D4"/>
                </a:solidFill>
                <a:effectLst/>
                <a:latin typeface="Consolas" panose="020B0609020204030204" pitchFamily="49" charset="0"/>
              </a:rPr>
              <a:t>I_d</a:t>
            </a:r>
            <a:r>
              <a:rPr lang="en-US" altLang="zh-CN" sz="1400" b="0" dirty="0">
                <a:solidFill>
                  <a:srgbClr val="D4D4D4"/>
                </a:solidFill>
                <a:effectLst/>
                <a:latin typeface="Consolas" panose="020B0609020204030204" pitchFamily="49" charset="0"/>
              </a:rPr>
              <a:t>;</a:t>
            </a:r>
          </a:p>
          <a:p>
            <a:r>
              <a:rPr lang="en-US" altLang="zh-CN" sz="1400" b="0" dirty="0" err="1">
                <a:solidFill>
                  <a:srgbClr val="9CDCFE"/>
                </a:solidFill>
                <a:effectLst/>
                <a:latin typeface="Consolas" panose="020B0609020204030204" pitchFamily="49" charset="0"/>
              </a:rPr>
              <a:t>color</a:t>
            </a:r>
            <a:r>
              <a:rPr lang="en-US" altLang="zh-CN" sz="1400" b="0" dirty="0" err="1">
                <a:solidFill>
                  <a:srgbClr val="D4D4D4"/>
                </a:solidFill>
                <a:effectLst/>
                <a:latin typeface="Consolas" panose="020B0609020204030204" pitchFamily="49" charset="0"/>
              </a:rPr>
              <a:t>.</a:t>
            </a:r>
            <a:r>
              <a:rPr lang="en-US" altLang="zh-CN" sz="1400" b="0" dirty="0" err="1">
                <a:solidFill>
                  <a:srgbClr val="9CDCFE"/>
                </a:solidFill>
                <a:effectLst/>
                <a:latin typeface="Consolas" panose="020B0609020204030204" pitchFamily="49" charset="0"/>
              </a:rPr>
              <a:t>a</a:t>
            </a:r>
            <a:r>
              <a:rPr lang="en-US" altLang="zh-CN" sz="1400" b="0" dirty="0">
                <a:solidFill>
                  <a:srgbClr val="D4D4D4"/>
                </a:solidFill>
                <a:effectLst/>
                <a:latin typeface="Consolas" panose="020B0609020204030204" pitchFamily="49" charset="0"/>
              </a:rPr>
              <a:t> = </a:t>
            </a:r>
            <a:r>
              <a:rPr lang="en-US" altLang="zh-CN" sz="1400" b="0" dirty="0">
                <a:solidFill>
                  <a:srgbClr val="B5CEA8"/>
                </a:solidFill>
                <a:effectLst/>
                <a:latin typeface="Consolas" panose="020B0609020204030204" pitchFamily="49" charset="0"/>
              </a:rPr>
              <a:t>1.0</a:t>
            </a:r>
            <a:r>
              <a:rPr lang="en-US" altLang="zh-CN" sz="1400" b="0" dirty="0">
                <a:solidFill>
                  <a:srgbClr val="D4D4D4"/>
                </a:solidFill>
                <a:effectLst/>
                <a:latin typeface="Consolas" panose="020B0609020204030204" pitchFamily="49" charset="0"/>
              </a:rPr>
              <a:t>;</a:t>
            </a:r>
          </a:p>
          <a:p>
            <a:endParaRPr lang="en-US" altLang="zh-CN" sz="1400" b="0" dirty="0">
              <a:solidFill>
                <a:srgbClr val="D4D4D4"/>
              </a:solidFill>
              <a:effectLst/>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29E8-DF1F-468D-81D9-8A47FCDAE79D}"/>
                  </a:ext>
                </a:extLst>
              </p:cNvPr>
              <p:cNvSpPr txBox="1"/>
              <p:nvPr/>
            </p:nvSpPr>
            <p:spPr>
              <a:xfrm>
                <a:off x="6841028" y="5275056"/>
                <a:ext cx="424299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i="1" smtClean="0">
                              <a:solidFill>
                                <a:schemeClr val="bg1"/>
                              </a:solidFill>
                              <a:latin typeface="Cambria Math" charset="0"/>
                            </a:rPr>
                            <m:t>𝐼</m:t>
                          </m:r>
                        </m:e>
                        <m:sub>
                          <m:r>
                            <a:rPr lang="en-US" altLang="zh-CN" sz="2400" b="0" i="1" smtClean="0">
                              <a:solidFill>
                                <a:schemeClr val="bg1"/>
                              </a:solidFill>
                              <a:latin typeface="Cambria Math" panose="02040503050406030204" pitchFamily="18" charset="0"/>
                            </a:rPr>
                            <m:t>𝑑</m:t>
                          </m:r>
                        </m:sub>
                      </m:sSub>
                      <m:r>
                        <a:rPr lang="en-US" altLang="zh-CN" sz="2400" b="0" i="1" smtClean="0">
                          <a:solidFill>
                            <a:schemeClr val="bg1"/>
                          </a:solidFill>
                          <a:latin typeface="Cambria Math" charset="0"/>
                        </a:rPr>
                        <m:t>=</m:t>
                      </m:r>
                      <m:sSub>
                        <m:sSubPr>
                          <m:ctrlPr>
                            <a:rPr lang="en-US" altLang="zh-CN" sz="2400" i="1">
                              <a:solidFill>
                                <a:schemeClr val="bg1"/>
                              </a:solidFill>
                              <a:latin typeface="Cambria Math" panose="02040503050406030204" pitchFamily="18" charset="0"/>
                            </a:rPr>
                          </m:ctrlPr>
                        </m:sSubPr>
                        <m:e>
                          <m:r>
                            <a:rPr lang="en-US" altLang="zh-CN" sz="2400" i="1">
                              <a:solidFill>
                                <a:schemeClr val="bg1"/>
                              </a:solidFill>
                              <a:latin typeface="Cambria Math" panose="02040503050406030204" pitchFamily="18" charset="0"/>
                            </a:rPr>
                            <m:t>𝑘</m:t>
                          </m:r>
                        </m:e>
                        <m:sub>
                          <m:r>
                            <a:rPr lang="en-US" altLang="zh-CN" sz="2400" i="1">
                              <a:solidFill>
                                <a:schemeClr val="bg1"/>
                              </a:solidFill>
                              <a:latin typeface="Cambria Math" panose="02040503050406030204" pitchFamily="18" charset="0"/>
                            </a:rPr>
                            <m:t>𝑑</m:t>
                          </m:r>
                        </m:sub>
                      </m:sSub>
                      <m:sSub>
                        <m:sSubPr>
                          <m:ctrlPr>
                            <a:rPr lang="en-US" altLang="zh-CN" sz="2400" i="1">
                              <a:solidFill>
                                <a:schemeClr val="bg1"/>
                              </a:solidFill>
                              <a:latin typeface="Cambria Math" panose="02040503050406030204" pitchFamily="18" charset="0"/>
                            </a:rPr>
                          </m:ctrlPr>
                        </m:sSubPr>
                        <m:e>
                          <m:r>
                            <a:rPr lang="en-US" altLang="zh-CN" sz="2400" i="1">
                              <a:solidFill>
                                <a:schemeClr val="bg1"/>
                              </a:solidFill>
                              <a:latin typeface="Cambria Math" panose="02040503050406030204" pitchFamily="18" charset="0"/>
                            </a:rPr>
                            <m:t>𝐿</m:t>
                          </m:r>
                        </m:e>
                        <m:sub>
                          <m:r>
                            <a:rPr lang="en-US" altLang="zh-CN" sz="2400" i="1">
                              <a:solidFill>
                                <a:schemeClr val="bg1"/>
                              </a:solidFill>
                              <a:latin typeface="Cambria Math" panose="02040503050406030204" pitchFamily="18" charset="0"/>
                            </a:rPr>
                            <m:t>𝑑</m:t>
                          </m:r>
                        </m:sub>
                      </m:sSub>
                      <m:r>
                        <m:rPr>
                          <m:sty m:val="p"/>
                        </m:rPr>
                        <a:rPr lang="en-US" altLang="zh-CN" sz="2400" b="0" i="0" smtClean="0">
                          <a:solidFill>
                            <a:schemeClr val="bg1"/>
                          </a:solidFill>
                          <a:latin typeface="Cambria Math" panose="02040503050406030204" pitchFamily="18" charset="0"/>
                        </a:rPr>
                        <m:t>max</m:t>
                      </m:r>
                      <m:r>
                        <a:rPr lang="en-US" altLang="zh-CN" sz="2400" b="0" i="1" smtClean="0">
                          <a:solidFill>
                            <a:schemeClr val="bg1"/>
                          </a:solidFill>
                          <a:latin typeface="Cambria Math" panose="02040503050406030204" pitchFamily="18" charset="0"/>
                        </a:rPr>
                        <m:t>⁡(</m:t>
                      </m:r>
                      <m:r>
                        <a:rPr lang="en-US" altLang="zh-CN" sz="2400" b="1" i="1" smtClean="0">
                          <a:solidFill>
                            <a:schemeClr val="bg1"/>
                          </a:solidFill>
                          <a:latin typeface="Cambria Math" panose="02040503050406030204" pitchFamily="18" charset="0"/>
                        </a:rPr>
                        <m:t>𝒍</m:t>
                      </m:r>
                      <m:r>
                        <a:rPr lang="en-US" altLang="zh-CN" sz="2400" b="0" i="1" smtClean="0">
                          <a:solidFill>
                            <a:schemeClr val="bg1"/>
                          </a:solidFill>
                          <a:latin typeface="Cambria Math" panose="02040503050406030204" pitchFamily="18" charset="0"/>
                          <a:ea typeface="Cambria Math" panose="020405030504060302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rPr>
                        <m:t>𝒏</m:t>
                      </m:r>
                      <m:r>
                        <a:rPr lang="en-US" altLang="zh-CN" sz="2400" b="1" i="1" smtClean="0">
                          <a:solidFill>
                            <a:schemeClr val="bg1"/>
                          </a:solidFill>
                          <a:latin typeface="Cambria Math" panose="02040503050406030204" pitchFamily="18" charset="0"/>
                          <a:ea typeface="Cambria Math" panose="02040503050406030204" pitchFamily="18" charset="0"/>
                        </a:rPr>
                        <m:t>, </m:t>
                      </m:r>
                      <m:r>
                        <a:rPr lang="en-US" altLang="zh-CN" sz="2400" b="0" i="1" smtClean="0">
                          <a:solidFill>
                            <a:schemeClr val="bg1"/>
                          </a:solidFill>
                          <a:latin typeface="Cambria Math" panose="02040503050406030204" pitchFamily="18" charset="0"/>
                          <a:ea typeface="Cambria Math" panose="02040503050406030204" pitchFamily="18" charset="0"/>
                        </a:rPr>
                        <m:t>0</m:t>
                      </m:r>
                      <m:r>
                        <a:rPr lang="en-US" altLang="zh-CN" sz="2400" b="0" i="1" smtClean="0">
                          <a:solidFill>
                            <a:schemeClr val="bg1"/>
                          </a:solidFill>
                          <a:latin typeface="Cambria Math" panose="02040503050406030204" pitchFamily="18" charset="0"/>
                        </a:rPr>
                        <m:t>)</m:t>
                      </m:r>
                    </m:oMath>
                  </m:oMathPara>
                </a14:m>
                <a:endParaRPr lang="zh-CN" altLang="en-US" sz="2400" dirty="0">
                  <a:solidFill>
                    <a:schemeClr val="bg1"/>
                  </a:solidFill>
                </a:endParaRPr>
              </a:p>
            </p:txBody>
          </p:sp>
        </mc:Choice>
        <mc:Fallback xmlns="">
          <p:sp>
            <p:nvSpPr>
              <p:cNvPr id="7" name="文本框 6">
                <a:extLst>
                  <a:ext uri="{FF2B5EF4-FFF2-40B4-BE49-F238E27FC236}">
                    <a16:creationId xmlns:a16="http://schemas.microsoft.com/office/drawing/2014/main" id="{FBB929E8-DF1F-468D-81D9-8A47FCDAE79D}"/>
                  </a:ext>
                </a:extLst>
              </p:cNvPr>
              <p:cNvSpPr txBox="1">
                <a:spLocks noRot="1" noChangeAspect="1" noMove="1" noResize="1" noEditPoints="1" noAdjustHandles="1" noChangeArrowheads="1" noChangeShapeType="1" noTextEdit="1"/>
              </p:cNvSpPr>
              <p:nvPr/>
            </p:nvSpPr>
            <p:spPr>
              <a:xfrm>
                <a:off x="6841028" y="5275056"/>
                <a:ext cx="4242995" cy="461665"/>
              </a:xfrm>
              <a:prstGeom prst="rect">
                <a:avLst/>
              </a:prstGeom>
              <a:blipFill>
                <a:blip r:embed="rId4"/>
                <a:stretch>
                  <a:fillRect b="-19737"/>
                </a:stretch>
              </a:blipFill>
            </p:spPr>
            <p:txBody>
              <a:bodyPr/>
              <a:lstStyle/>
              <a:p>
                <a:r>
                  <a:rPr lang="zh-CN" altLang="en-US">
                    <a:noFill/>
                  </a:rPr>
                  <a:t> </a:t>
                </a:r>
              </a:p>
            </p:txBody>
          </p:sp>
        </mc:Fallback>
      </mc:AlternateContent>
      <p:grpSp>
        <p:nvGrpSpPr>
          <p:cNvPr id="8" name="Group 18">
            <a:extLst>
              <a:ext uri="{FF2B5EF4-FFF2-40B4-BE49-F238E27FC236}">
                <a16:creationId xmlns:a16="http://schemas.microsoft.com/office/drawing/2014/main" id="{5FE707CF-8188-4279-8DFC-99C1843D2180}"/>
              </a:ext>
            </a:extLst>
          </p:cNvPr>
          <p:cNvGrpSpPr/>
          <p:nvPr/>
        </p:nvGrpSpPr>
        <p:grpSpPr>
          <a:xfrm>
            <a:off x="8503919" y="5736721"/>
            <a:ext cx="2086888" cy="536933"/>
            <a:chOff x="3955226" y="4253820"/>
            <a:chExt cx="2521667" cy="648797"/>
          </a:xfrm>
        </p:grpSpPr>
        <p:cxnSp>
          <p:nvCxnSpPr>
            <p:cNvPr id="9" name="Straight Connector 10">
              <a:extLst>
                <a:ext uri="{FF2B5EF4-FFF2-40B4-BE49-F238E27FC236}">
                  <a16:creationId xmlns:a16="http://schemas.microsoft.com/office/drawing/2014/main" id="{516A2092-B6DB-45FC-816F-2CB6CC54D41A}"/>
                </a:ext>
              </a:extLst>
            </p:cNvPr>
            <p:cNvCxnSpPr>
              <a:cxnSpLocks/>
            </p:cNvCxnSpPr>
            <p:nvPr/>
          </p:nvCxnSpPr>
          <p:spPr>
            <a:xfrm>
              <a:off x="4351283" y="4253820"/>
              <a:ext cx="1846249"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Rounded Rectangular Callout 15">
              <a:extLst>
                <a:ext uri="{FF2B5EF4-FFF2-40B4-BE49-F238E27FC236}">
                  <a16:creationId xmlns:a16="http://schemas.microsoft.com/office/drawing/2014/main" id="{ED118F5D-C49B-4E43-A26C-D36C28E53FA0}"/>
                </a:ext>
              </a:extLst>
            </p:cNvPr>
            <p:cNvSpPr/>
            <p:nvPr/>
          </p:nvSpPr>
          <p:spPr>
            <a:xfrm>
              <a:off x="3955226" y="4471693"/>
              <a:ext cx="2521667" cy="430924"/>
            </a:xfrm>
            <a:prstGeom prst="wedgeRoundRectCallout">
              <a:avLst>
                <a:gd name="adj1" fmla="val 11094"/>
                <a:gd name="adj2" fmla="val -8598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ea typeface="仿宋" panose="02010609060101010101" pitchFamily="49" charset="-122"/>
                </a:rPr>
                <a:t>diffuse_dot</a:t>
              </a:r>
              <a:endParaRPr lang="zh-CN" altLang="en-US" dirty="0">
                <a:ea typeface="仿宋" panose="02010609060101010101" pitchFamily="49" charset="-122"/>
              </a:endParaRPr>
            </a:p>
          </p:txBody>
        </p:sp>
      </p:grpSp>
      <p:pic>
        <p:nvPicPr>
          <p:cNvPr id="12" name="图片 11">
            <a:extLst>
              <a:ext uri="{FF2B5EF4-FFF2-40B4-BE49-F238E27FC236}">
                <a16:creationId xmlns:a16="http://schemas.microsoft.com/office/drawing/2014/main" id="{7545F202-898E-4686-9C88-A2A5D721CED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1451482" y="3287353"/>
            <a:ext cx="3173595" cy="3332274"/>
          </a:xfrm>
          <a:prstGeom prst="rect">
            <a:avLst/>
          </a:prstGeom>
        </p:spPr>
      </p:pic>
    </p:spTree>
    <p:extLst>
      <p:ext uri="{BB962C8B-B14F-4D97-AF65-F5344CB8AC3E}">
        <p14:creationId xmlns:p14="http://schemas.microsoft.com/office/powerpoint/2010/main" val="38729581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E73D649-8D68-4945-8502-404C6736D542}"/>
              </a:ext>
            </a:extLst>
          </p:cNvPr>
          <p:cNvSpPr>
            <a:spLocks noGrp="1"/>
          </p:cNvSpPr>
          <p:nvPr>
            <p:ph idx="1"/>
          </p:nvPr>
        </p:nvSpPr>
        <p:spPr>
          <a:xfrm>
            <a:off x="838200" y="1473622"/>
            <a:ext cx="4894854" cy="5100798"/>
          </a:xfrm>
        </p:spPr>
        <p:txBody>
          <a:bodyPr/>
          <a:lstStyle/>
          <a:p>
            <a:r>
              <a:rPr lang="zh-CN" altLang="en-US" dirty="0">
                <a:solidFill>
                  <a:srgbClr val="FF0000"/>
                </a:solidFill>
              </a:rPr>
              <a:t>根据向量和</a:t>
            </a:r>
            <a:r>
              <a:rPr lang="en-US" altLang="zh-CN" dirty="0" err="1">
                <a:solidFill>
                  <a:srgbClr val="FF0000"/>
                </a:solidFill>
              </a:rPr>
              <a:t>glsl</a:t>
            </a:r>
            <a:r>
              <a:rPr lang="zh-CN" altLang="en-US" dirty="0">
                <a:solidFill>
                  <a:srgbClr val="FF0000"/>
                </a:solidFill>
              </a:rPr>
              <a:t>内提供的函数</a:t>
            </a:r>
            <a:r>
              <a:rPr lang="en-US" altLang="zh-CN" dirty="0">
                <a:solidFill>
                  <a:srgbClr val="FF0000"/>
                </a:solidFill>
                <a:hlinkClick r:id="rId3" action="ppaction://hlinksldjump"/>
              </a:rPr>
              <a:t>【</a:t>
            </a:r>
            <a:r>
              <a:rPr lang="zh-CN" altLang="en-US" dirty="0">
                <a:solidFill>
                  <a:srgbClr val="FF0000"/>
                </a:solidFill>
                <a:hlinkClick r:id="rId3" action="ppaction://hlinksldjump"/>
              </a:rPr>
              <a:t>点击查看函数表格</a:t>
            </a:r>
            <a:r>
              <a:rPr lang="en-US" altLang="zh-CN" dirty="0">
                <a:solidFill>
                  <a:srgbClr val="FF0000"/>
                </a:solidFill>
                <a:hlinkClick r:id="rId3" action="ppaction://hlinksldjump"/>
              </a:rPr>
              <a:t>】</a:t>
            </a:r>
            <a:r>
              <a:rPr lang="zh-CN" altLang="en-US" dirty="0">
                <a:solidFill>
                  <a:srgbClr val="FF0000"/>
                </a:solidFill>
              </a:rPr>
              <a:t>计算镜面反射系数，完成后的效果如下</a:t>
            </a:r>
            <a:endParaRPr lang="en-US" altLang="zh-CN" dirty="0">
              <a:solidFill>
                <a:srgbClr val="FF0000"/>
              </a:solidFill>
            </a:endParaRPr>
          </a:p>
        </p:txBody>
      </p:sp>
      <p:sp>
        <p:nvSpPr>
          <p:cNvPr id="3" name="标题 2">
            <a:extLst>
              <a:ext uri="{FF2B5EF4-FFF2-40B4-BE49-F238E27FC236}">
                <a16:creationId xmlns:a16="http://schemas.microsoft.com/office/drawing/2014/main" id="{1CE0E480-3081-4FE9-89A9-365D6E812FB0}"/>
              </a:ext>
            </a:extLst>
          </p:cNvPr>
          <p:cNvSpPr>
            <a:spLocks noGrp="1"/>
          </p:cNvSpPr>
          <p:nvPr>
            <p:ph type="title"/>
          </p:nvPr>
        </p:nvSpPr>
        <p:spPr/>
        <p:txBody>
          <a:bodyPr/>
          <a:lstStyle/>
          <a:p>
            <a:r>
              <a:rPr lang="zh-CN" altLang="en-US" dirty="0"/>
              <a:t>实现镜面反射</a:t>
            </a:r>
          </a:p>
        </p:txBody>
      </p:sp>
      <p:sp>
        <p:nvSpPr>
          <p:cNvPr id="17" name="文本框 16">
            <a:extLst>
              <a:ext uri="{FF2B5EF4-FFF2-40B4-BE49-F238E27FC236}">
                <a16:creationId xmlns:a16="http://schemas.microsoft.com/office/drawing/2014/main" id="{AD369E93-614A-4E5C-B4D9-EEAAB7E1EC74}"/>
              </a:ext>
            </a:extLst>
          </p:cNvPr>
          <p:cNvSpPr txBox="1"/>
          <p:nvPr/>
        </p:nvSpPr>
        <p:spPr>
          <a:xfrm>
            <a:off x="5733054" y="952395"/>
            <a:ext cx="6458946" cy="3323987"/>
          </a:xfrm>
          <a:prstGeom prst="rect">
            <a:avLst/>
          </a:prstGeom>
          <a:noFill/>
        </p:spPr>
        <p:txBody>
          <a:bodyPr wrap="square">
            <a:spAutoFit/>
          </a:bodyPr>
          <a:lstStyle/>
          <a:p>
            <a:r>
              <a:rPr lang="en-US" altLang="zh-CN" sz="1400" b="0" dirty="0">
                <a:solidFill>
                  <a:srgbClr val="6A9955"/>
                </a:solidFill>
                <a:effectLst/>
                <a:latin typeface="Consolas" panose="020B0609020204030204" pitchFamily="49" charset="0"/>
              </a:rPr>
              <a:t>// </a:t>
            </a:r>
            <a:r>
              <a:rPr lang="zh-CN" altLang="en-US" sz="1400" b="0" dirty="0">
                <a:solidFill>
                  <a:srgbClr val="6A9955"/>
                </a:solidFill>
                <a:effectLst/>
                <a:latin typeface="Consolas" panose="020B0609020204030204" pitchFamily="49" charset="0"/>
              </a:rPr>
              <a:t>顶点着色器内</a:t>
            </a:r>
            <a:endParaRPr lang="en-US" altLang="zh-CN" sz="1400" b="0" dirty="0">
              <a:solidFill>
                <a:srgbClr val="D4D4D4"/>
              </a:solidFill>
              <a:effectLst/>
              <a:latin typeface="Consolas" panose="020B0609020204030204" pitchFamily="49" charset="0"/>
            </a:endParaRPr>
          </a:p>
          <a:p>
            <a:br>
              <a:rPr lang="en-US" altLang="zh-CN" sz="1400" b="0" dirty="0">
                <a:solidFill>
                  <a:srgbClr val="D4D4D4"/>
                </a:solidFill>
                <a:effectLst/>
                <a:latin typeface="Consolas" panose="020B0609020204030204" pitchFamily="49" charset="0"/>
              </a:rPr>
            </a:br>
            <a:r>
              <a:rPr lang="en-US" altLang="zh-CN" sz="1400" b="0" dirty="0">
                <a:solidFill>
                  <a:srgbClr val="6A9955"/>
                </a:solidFill>
                <a:effectLst/>
                <a:latin typeface="Consolas" panose="020B0609020204030204" pitchFamily="49" charset="0"/>
              </a:rPr>
              <a:t>// @TODO: Task2 </a:t>
            </a:r>
            <a:r>
              <a:rPr lang="zh-CN" altLang="en-US" sz="1400" b="0" dirty="0">
                <a:solidFill>
                  <a:srgbClr val="6A9955"/>
                </a:solidFill>
                <a:effectLst/>
                <a:latin typeface="Consolas" panose="020B0609020204030204" pitchFamily="49" charset="0"/>
              </a:rPr>
              <a:t>计算系数和镜面反射分量</a:t>
            </a:r>
            <a:r>
              <a:rPr lang="en-US" altLang="zh-CN" sz="1400" b="0" dirty="0">
                <a:solidFill>
                  <a:srgbClr val="6A9955"/>
                </a:solidFill>
                <a:effectLst/>
                <a:latin typeface="Consolas" panose="020B0609020204030204" pitchFamily="49" charset="0"/>
              </a:rPr>
              <a:t>I_s</a:t>
            </a:r>
            <a:endParaRPr lang="en-US" altLang="zh-CN" sz="1400" b="0" dirty="0">
              <a:solidFill>
                <a:srgbClr val="D4D4D4"/>
              </a:solidFill>
              <a:effectLst/>
              <a:latin typeface="Consolas" panose="020B0609020204030204" pitchFamily="49" charset="0"/>
            </a:endParaRPr>
          </a:p>
          <a:p>
            <a:r>
              <a:rPr lang="en-US" altLang="zh-CN" sz="1400" b="0" dirty="0">
                <a:solidFill>
                  <a:srgbClr val="569CD6"/>
                </a:solidFill>
                <a:effectLst/>
                <a:latin typeface="Consolas" panose="020B0609020204030204" pitchFamily="49" charset="0"/>
              </a:rPr>
              <a:t>float</a:t>
            </a:r>
            <a:r>
              <a:rPr lang="en-US" altLang="zh-CN" sz="1400" b="0" dirty="0">
                <a:solidFill>
                  <a:srgbClr val="D4D4D4"/>
                </a:solidFill>
                <a:effectLst/>
                <a:latin typeface="Consolas" panose="020B0609020204030204" pitchFamily="49" charset="0"/>
              </a:rPr>
              <a:t> </a:t>
            </a:r>
            <a:r>
              <a:rPr lang="en-US" altLang="zh-CN" sz="1400" dirty="0" err="1">
                <a:solidFill>
                  <a:srgbClr val="D4D4D4"/>
                </a:solidFill>
                <a:latin typeface="Consolas" panose="020B0609020204030204" pitchFamily="49" charset="0"/>
              </a:rPr>
              <a:t>specular_dot_pow</a:t>
            </a:r>
            <a:r>
              <a:rPr lang="en-US" altLang="zh-CN" sz="1400" b="0" dirty="0">
                <a:solidFill>
                  <a:srgbClr val="D4D4D4"/>
                </a:solidFill>
                <a:effectLst/>
                <a:latin typeface="Consolas" panose="020B0609020204030204" pitchFamily="49" charset="0"/>
              </a:rPr>
              <a:t> = </a:t>
            </a:r>
            <a:r>
              <a:rPr lang="en-US" altLang="zh-CN" sz="1400" b="0" dirty="0">
                <a:solidFill>
                  <a:srgbClr val="DCDCAA"/>
                </a:solidFill>
                <a:effectLst/>
                <a:latin typeface="Consolas" panose="020B0609020204030204" pitchFamily="49" charset="0"/>
              </a:rPr>
              <a:t>0.0</a:t>
            </a:r>
            <a:r>
              <a:rPr lang="en-US" altLang="zh-CN" sz="1400" dirty="0">
                <a:solidFill>
                  <a:srgbClr val="DCDCAA"/>
                </a:solidFill>
                <a:latin typeface="Consolas" panose="020B0609020204030204" pitchFamily="49" charset="0"/>
              </a:rPr>
              <a:t>;</a:t>
            </a:r>
            <a:endParaRPr lang="en-US" altLang="zh-CN" sz="1400" b="0" dirty="0">
              <a:solidFill>
                <a:srgbClr val="D4D4D4"/>
              </a:solidFill>
              <a:effectLst/>
              <a:latin typeface="Consolas" panose="020B0609020204030204" pitchFamily="49" charset="0"/>
            </a:endParaRPr>
          </a:p>
          <a:p>
            <a:endParaRPr lang="en-US" altLang="zh-CN" sz="1400" b="0" dirty="0">
              <a:solidFill>
                <a:srgbClr val="569CD6"/>
              </a:solidFill>
              <a:effectLst/>
              <a:latin typeface="Consolas" panose="020B0609020204030204" pitchFamily="49" charset="0"/>
            </a:endParaRPr>
          </a:p>
          <a:p>
            <a:r>
              <a:rPr lang="en-US" altLang="zh-CN" sz="1400" b="0" dirty="0">
                <a:solidFill>
                  <a:srgbClr val="569CD6"/>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 I_s = </a:t>
            </a:r>
            <a:r>
              <a:rPr lang="en-US" altLang="zh-CN" sz="1400" dirty="0" err="1">
                <a:solidFill>
                  <a:srgbClr val="D4D4D4"/>
                </a:solidFill>
                <a:latin typeface="Consolas" panose="020B0609020204030204" pitchFamily="49" charset="0"/>
              </a:rPr>
              <a:t>specular_dot_pow</a:t>
            </a:r>
            <a:r>
              <a:rPr lang="en-US" altLang="zh-CN" sz="1400" b="0" dirty="0">
                <a:solidFill>
                  <a:srgbClr val="D4D4D4"/>
                </a:solidFill>
                <a:effectLst/>
                <a:latin typeface="Consolas" panose="020B0609020204030204" pitchFamily="49" charset="0"/>
              </a:rPr>
              <a:t>*</a:t>
            </a:r>
            <a:r>
              <a:rPr lang="en-US" altLang="zh-CN" sz="1400" b="0" dirty="0" err="1">
                <a:solidFill>
                  <a:srgbClr val="9CDCFE"/>
                </a:solidFill>
                <a:effectLst/>
                <a:latin typeface="Consolas" panose="020B0609020204030204" pitchFamily="49" charset="0"/>
              </a:rPr>
              <a:t>light</a:t>
            </a:r>
            <a:r>
              <a:rPr lang="en-US" altLang="zh-CN" sz="1400" b="0" dirty="0" err="1">
                <a:solidFill>
                  <a:srgbClr val="D4D4D4"/>
                </a:solidFill>
                <a:effectLst/>
                <a:latin typeface="Consolas" panose="020B0609020204030204" pitchFamily="49" charset="0"/>
              </a:rPr>
              <a:t>.</a:t>
            </a:r>
            <a:r>
              <a:rPr lang="en-US" altLang="zh-CN" sz="1400" b="0" dirty="0" err="1">
                <a:solidFill>
                  <a:srgbClr val="9CDCFE"/>
                </a:solidFill>
                <a:effectLst/>
                <a:latin typeface="Consolas" panose="020B0609020204030204" pitchFamily="49" charset="0"/>
              </a:rPr>
              <a:t>specular</a:t>
            </a:r>
            <a:r>
              <a:rPr lang="en-US" altLang="zh-CN" sz="1400" b="0" dirty="0">
                <a:solidFill>
                  <a:srgbClr val="D4D4D4"/>
                </a:solidFill>
                <a:effectLst/>
                <a:latin typeface="Consolas" panose="020B0609020204030204" pitchFamily="49" charset="0"/>
              </a:rPr>
              <a:t> * </a:t>
            </a:r>
            <a:r>
              <a:rPr lang="en-US" altLang="zh-CN" sz="1400" b="0" dirty="0" err="1">
                <a:solidFill>
                  <a:srgbClr val="9CDCFE"/>
                </a:solidFill>
                <a:effectLst/>
                <a:latin typeface="Consolas" panose="020B0609020204030204" pitchFamily="49" charset="0"/>
              </a:rPr>
              <a:t>material</a:t>
            </a:r>
            <a:r>
              <a:rPr lang="en-US" altLang="zh-CN" sz="1400" b="0" dirty="0" err="1">
                <a:solidFill>
                  <a:srgbClr val="D4D4D4"/>
                </a:solidFill>
                <a:effectLst/>
                <a:latin typeface="Consolas" panose="020B0609020204030204" pitchFamily="49" charset="0"/>
              </a:rPr>
              <a:t>.</a:t>
            </a:r>
            <a:r>
              <a:rPr lang="en-US" altLang="zh-CN" sz="1400" b="0" dirty="0" err="1">
                <a:solidFill>
                  <a:srgbClr val="9CDCFE"/>
                </a:solidFill>
                <a:effectLst/>
                <a:latin typeface="Consolas" panose="020B0609020204030204" pitchFamily="49" charset="0"/>
              </a:rPr>
              <a:t>specular</a:t>
            </a:r>
            <a:r>
              <a:rPr lang="en-US" altLang="zh-CN" sz="1400" b="0" dirty="0">
                <a:solidFill>
                  <a:srgbClr val="D4D4D4"/>
                </a:solidFill>
                <a:effectLst/>
                <a:latin typeface="Consolas" panose="020B0609020204030204" pitchFamily="49" charset="0"/>
              </a:rPr>
              <a:t>;</a:t>
            </a:r>
          </a:p>
          <a:p>
            <a:br>
              <a:rPr lang="en-US" altLang="zh-CN" sz="1400" b="0" dirty="0">
                <a:solidFill>
                  <a:srgbClr val="D4D4D4"/>
                </a:solidFill>
                <a:effectLst/>
                <a:latin typeface="Consolas" panose="020B0609020204030204" pitchFamily="49" charset="0"/>
              </a:rPr>
            </a:br>
            <a:r>
              <a:rPr lang="en-US" altLang="zh-CN" sz="1400" b="0" dirty="0">
                <a:solidFill>
                  <a:srgbClr val="6A9955"/>
                </a:solidFill>
                <a:effectLst/>
                <a:latin typeface="Consolas" panose="020B0609020204030204" pitchFamily="49" charset="0"/>
              </a:rPr>
              <a:t>// </a:t>
            </a:r>
            <a:r>
              <a:rPr lang="zh-CN" altLang="en-US" sz="1400" b="0" dirty="0">
                <a:solidFill>
                  <a:srgbClr val="6A9955"/>
                </a:solidFill>
                <a:effectLst/>
                <a:latin typeface="Consolas" panose="020B0609020204030204" pitchFamily="49" charset="0"/>
              </a:rPr>
              <a:t>注意如果光源在背面则去除高光</a:t>
            </a:r>
            <a:endParaRPr lang="zh-CN" altLang="en-US" sz="1400" b="0" dirty="0">
              <a:solidFill>
                <a:srgbClr val="D4D4D4"/>
              </a:solidFill>
              <a:effectLst/>
              <a:latin typeface="Consolas" panose="020B0609020204030204" pitchFamily="49" charset="0"/>
            </a:endParaRPr>
          </a:p>
          <a:p>
            <a:r>
              <a:rPr lang="en-US" altLang="zh-CN" sz="1400" b="0" dirty="0">
                <a:solidFill>
                  <a:srgbClr val="C586C0"/>
                </a:solidFill>
                <a:effectLst/>
                <a:latin typeface="Consolas" panose="020B0609020204030204" pitchFamily="49" charset="0"/>
              </a:rPr>
              <a:t>if</a:t>
            </a:r>
            <a:r>
              <a:rPr lang="en-US" altLang="zh-CN" sz="1400" b="0" dirty="0">
                <a:solidFill>
                  <a:srgbClr val="D4D4D4"/>
                </a:solidFill>
                <a:effectLst/>
                <a:latin typeface="Consolas" panose="020B0609020204030204" pitchFamily="49" charset="0"/>
              </a:rPr>
              <a:t>( </a:t>
            </a:r>
            <a:r>
              <a:rPr lang="en-US" altLang="zh-CN" sz="1400" b="0" dirty="0">
                <a:solidFill>
                  <a:srgbClr val="DCDCAA"/>
                </a:solidFill>
                <a:effectLst/>
                <a:latin typeface="Consolas" panose="020B0609020204030204" pitchFamily="49" charset="0"/>
              </a:rPr>
              <a:t>dot</a:t>
            </a:r>
            <a:r>
              <a:rPr lang="en-US" altLang="zh-CN" sz="1400" b="0" dirty="0">
                <a:solidFill>
                  <a:srgbClr val="D4D4D4"/>
                </a:solidFill>
                <a:effectLst/>
                <a:latin typeface="Consolas" panose="020B0609020204030204" pitchFamily="49" charset="0"/>
              </a:rPr>
              <a:t>(L, N) &lt; </a:t>
            </a:r>
            <a:r>
              <a:rPr lang="en-US" altLang="zh-CN" sz="1400" b="0" dirty="0">
                <a:solidFill>
                  <a:srgbClr val="B5CEA8"/>
                </a:solidFill>
                <a:effectLst/>
                <a:latin typeface="Consolas" panose="020B0609020204030204" pitchFamily="49" charset="0"/>
              </a:rPr>
              <a:t>0.0</a:t>
            </a:r>
            <a:r>
              <a:rPr lang="en-US" altLang="zh-CN" sz="1400" b="0" dirty="0">
                <a:solidFill>
                  <a:srgbClr val="D4D4D4"/>
                </a:solidFill>
                <a:effectLst/>
                <a:latin typeface="Consolas" panose="020B0609020204030204" pitchFamily="49" charset="0"/>
              </a:rPr>
              <a:t> ) {</a:t>
            </a:r>
          </a:p>
          <a:p>
            <a:r>
              <a:rPr lang="en-US" altLang="zh-CN" sz="1400" b="0" dirty="0">
                <a:solidFill>
                  <a:srgbClr val="D4D4D4"/>
                </a:solidFill>
                <a:effectLst/>
                <a:latin typeface="Consolas" panose="020B0609020204030204" pitchFamily="49" charset="0"/>
              </a:rPr>
              <a:t>    I_s = </a:t>
            </a:r>
            <a:r>
              <a:rPr lang="en-US" altLang="zh-CN" sz="1400" b="0" dirty="0">
                <a:solidFill>
                  <a:srgbClr val="DCDCAA"/>
                </a:solidFill>
                <a:effectLst/>
                <a:latin typeface="Consolas" panose="020B0609020204030204" pitchFamily="49" charset="0"/>
              </a:rPr>
              <a:t>vec4</a:t>
            </a:r>
            <a:r>
              <a:rPr lang="en-US" altLang="zh-CN" sz="1400" b="0" dirty="0">
                <a:solidFill>
                  <a:srgbClr val="D4D4D4"/>
                </a:solidFill>
                <a:effectLst/>
                <a:latin typeface="Consolas" panose="020B0609020204030204" pitchFamily="49" charset="0"/>
              </a:rPr>
              <a:t>(</a:t>
            </a:r>
            <a:r>
              <a:rPr lang="en-US" altLang="zh-CN" sz="1400" b="0" dirty="0">
                <a:solidFill>
                  <a:srgbClr val="B5CEA8"/>
                </a:solidFill>
                <a:effectLst/>
                <a:latin typeface="Consolas" panose="020B0609020204030204" pitchFamily="49" charset="0"/>
              </a:rPr>
              <a:t>0.0</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0.0</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0.0</a:t>
            </a:r>
            <a:r>
              <a:rPr lang="en-US" altLang="zh-CN" sz="1400" b="0" dirty="0">
                <a:solidFill>
                  <a:srgbClr val="D4D4D4"/>
                </a:solidFill>
                <a:effectLst/>
                <a:latin typeface="Consolas" panose="020B0609020204030204" pitchFamily="49" charset="0"/>
              </a:rPr>
              <a:t>, </a:t>
            </a:r>
            <a:r>
              <a:rPr lang="en-US" altLang="zh-CN" sz="1400" b="0" dirty="0">
                <a:solidFill>
                  <a:srgbClr val="B5CEA8"/>
                </a:solidFill>
                <a:effectLst/>
                <a:latin typeface="Consolas" panose="020B0609020204030204" pitchFamily="49" charset="0"/>
              </a:rPr>
              <a:t>1.0</a:t>
            </a:r>
            <a:r>
              <a:rPr lang="en-US" altLang="zh-CN" sz="1400" b="0" dirty="0">
                <a:solidFill>
                  <a:srgbClr val="D4D4D4"/>
                </a:solidFill>
                <a:effectLst/>
                <a:latin typeface="Consolas" panose="020B0609020204030204" pitchFamily="49" charset="0"/>
              </a:rPr>
              <a:t>);</a:t>
            </a:r>
          </a:p>
          <a:p>
            <a:r>
              <a:rPr lang="en-US" altLang="zh-CN" sz="1400" b="0" dirty="0">
                <a:solidFill>
                  <a:srgbClr val="D4D4D4"/>
                </a:solidFill>
                <a:effectLst/>
                <a:latin typeface="Consolas" panose="020B0609020204030204" pitchFamily="49" charset="0"/>
              </a:rPr>
              <a:t>} </a:t>
            </a:r>
          </a:p>
          <a:p>
            <a:endParaRPr lang="en-US" altLang="zh-CN" sz="1400" b="0" dirty="0">
              <a:solidFill>
                <a:srgbClr val="D4D4D4"/>
              </a:solidFill>
              <a:effectLst/>
              <a:latin typeface="Consolas" panose="020B0609020204030204" pitchFamily="49" charset="0"/>
            </a:endParaRPr>
          </a:p>
          <a:p>
            <a:r>
              <a:rPr lang="en-US" altLang="zh-CN" sz="1400" b="0" dirty="0">
                <a:solidFill>
                  <a:srgbClr val="D4D4D4"/>
                </a:solidFill>
                <a:effectLst/>
                <a:latin typeface="Consolas" panose="020B0609020204030204" pitchFamily="49" charset="0"/>
              </a:rPr>
              <a:t>color = </a:t>
            </a:r>
            <a:r>
              <a:rPr lang="en-US" altLang="zh-CN" sz="1400" b="0" dirty="0" err="1">
                <a:solidFill>
                  <a:srgbClr val="D4D4D4"/>
                </a:solidFill>
                <a:effectLst/>
                <a:latin typeface="Consolas" panose="020B0609020204030204" pitchFamily="49" charset="0"/>
              </a:rPr>
              <a:t>I_a</a:t>
            </a:r>
            <a:r>
              <a:rPr lang="en-US" altLang="zh-CN" sz="1400" b="0" dirty="0">
                <a:solidFill>
                  <a:srgbClr val="D4D4D4"/>
                </a:solidFill>
                <a:effectLst/>
                <a:latin typeface="Consolas" panose="020B0609020204030204" pitchFamily="49" charset="0"/>
              </a:rPr>
              <a:t> + </a:t>
            </a:r>
            <a:r>
              <a:rPr lang="en-US" altLang="zh-CN" sz="1400" b="0" dirty="0" err="1">
                <a:solidFill>
                  <a:srgbClr val="D4D4D4"/>
                </a:solidFill>
                <a:effectLst/>
                <a:latin typeface="Consolas" panose="020B0609020204030204" pitchFamily="49" charset="0"/>
              </a:rPr>
              <a:t>I_d</a:t>
            </a:r>
            <a:r>
              <a:rPr lang="en-US" altLang="zh-CN" sz="1400" b="0" dirty="0">
                <a:solidFill>
                  <a:srgbClr val="D4D4D4"/>
                </a:solidFill>
                <a:effectLst/>
                <a:latin typeface="Consolas" panose="020B0609020204030204" pitchFamily="49" charset="0"/>
              </a:rPr>
              <a:t> + I_s;</a:t>
            </a:r>
          </a:p>
          <a:p>
            <a:r>
              <a:rPr lang="en-US" altLang="zh-CN" sz="1400" b="0" dirty="0" err="1">
                <a:solidFill>
                  <a:srgbClr val="9CDCFE"/>
                </a:solidFill>
                <a:effectLst/>
                <a:latin typeface="Consolas" panose="020B0609020204030204" pitchFamily="49" charset="0"/>
              </a:rPr>
              <a:t>color</a:t>
            </a:r>
            <a:r>
              <a:rPr lang="en-US" altLang="zh-CN" sz="1400" b="0" dirty="0" err="1">
                <a:solidFill>
                  <a:srgbClr val="D4D4D4"/>
                </a:solidFill>
                <a:effectLst/>
                <a:latin typeface="Consolas" panose="020B0609020204030204" pitchFamily="49" charset="0"/>
              </a:rPr>
              <a:t>.</a:t>
            </a:r>
            <a:r>
              <a:rPr lang="en-US" altLang="zh-CN" sz="1400" b="0" dirty="0" err="1">
                <a:solidFill>
                  <a:srgbClr val="9CDCFE"/>
                </a:solidFill>
                <a:effectLst/>
                <a:latin typeface="Consolas" panose="020B0609020204030204" pitchFamily="49" charset="0"/>
              </a:rPr>
              <a:t>a</a:t>
            </a:r>
            <a:r>
              <a:rPr lang="en-US" altLang="zh-CN" sz="1400" b="0" dirty="0">
                <a:solidFill>
                  <a:srgbClr val="D4D4D4"/>
                </a:solidFill>
                <a:effectLst/>
                <a:latin typeface="Consolas" panose="020B0609020204030204" pitchFamily="49" charset="0"/>
              </a:rPr>
              <a:t> = </a:t>
            </a:r>
            <a:r>
              <a:rPr lang="en-US" altLang="zh-CN" sz="1400" b="0" dirty="0">
                <a:solidFill>
                  <a:srgbClr val="B5CEA8"/>
                </a:solidFill>
                <a:effectLst/>
                <a:latin typeface="Consolas" panose="020B0609020204030204" pitchFamily="49" charset="0"/>
              </a:rPr>
              <a:t>1.0</a:t>
            </a:r>
            <a:r>
              <a:rPr lang="en-US" altLang="zh-CN" sz="1400" b="0" dirty="0">
                <a:solidFill>
                  <a:srgbClr val="D4D4D4"/>
                </a:solidFill>
                <a:effectLst/>
                <a:latin typeface="Consolas" panose="020B0609020204030204" pitchFamily="49" charset="0"/>
              </a:rPr>
              <a:t>;</a:t>
            </a:r>
          </a:p>
          <a:p>
            <a:endParaRPr lang="en-US" altLang="zh-CN" sz="1400" b="0" dirty="0">
              <a:solidFill>
                <a:srgbClr val="D4D4D4"/>
              </a:solidFill>
              <a:effectLst/>
              <a:latin typeface="Consolas" panose="020B0609020204030204" pitchFamily="49"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B929E8-DF1F-468D-81D9-8A47FCDAE79D}"/>
                  </a:ext>
                </a:extLst>
              </p:cNvPr>
              <p:cNvSpPr txBox="1"/>
              <p:nvPr/>
            </p:nvSpPr>
            <p:spPr>
              <a:xfrm>
                <a:off x="6841028" y="5275056"/>
                <a:ext cx="4242995" cy="46166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solidFill>
                                <a:schemeClr val="bg1"/>
                              </a:solidFill>
                              <a:latin typeface="Cambria Math" panose="02040503050406030204" pitchFamily="18" charset="0"/>
                            </a:rPr>
                          </m:ctrlPr>
                        </m:sSubPr>
                        <m:e>
                          <m:r>
                            <a:rPr lang="en-US" altLang="zh-CN" sz="2400" i="1" smtClean="0">
                              <a:solidFill>
                                <a:schemeClr val="bg1"/>
                              </a:solidFill>
                              <a:latin typeface="Cambria Math" charset="0"/>
                            </a:rPr>
                            <m:t>𝐼</m:t>
                          </m:r>
                        </m:e>
                        <m:sub>
                          <m:r>
                            <a:rPr lang="en-US" altLang="zh-CN" sz="2400" b="0" i="1" smtClean="0">
                              <a:solidFill>
                                <a:schemeClr val="bg1"/>
                              </a:solidFill>
                              <a:latin typeface="Cambria Math" panose="02040503050406030204" pitchFamily="18" charset="0"/>
                            </a:rPr>
                            <m:t>𝑠</m:t>
                          </m:r>
                        </m:sub>
                      </m:sSub>
                      <m:r>
                        <a:rPr lang="en-US" altLang="zh-CN" sz="2400" b="0" i="1" smtClean="0">
                          <a:solidFill>
                            <a:schemeClr val="bg1"/>
                          </a:solidFill>
                          <a:latin typeface="Cambria Math" charset="0"/>
                        </a:rPr>
                        <m:t>=</m:t>
                      </m:r>
                      <m:sSub>
                        <m:sSubPr>
                          <m:ctrlPr>
                            <a:rPr lang="en-US" altLang="zh-CN" sz="2400" i="1">
                              <a:solidFill>
                                <a:schemeClr val="bg1"/>
                              </a:solidFill>
                              <a:latin typeface="Cambria Math" panose="02040503050406030204" pitchFamily="18" charset="0"/>
                            </a:rPr>
                          </m:ctrlPr>
                        </m:sSubPr>
                        <m:e>
                          <m:r>
                            <a:rPr lang="en-US" altLang="zh-CN" sz="2400" i="1">
                              <a:solidFill>
                                <a:schemeClr val="bg1"/>
                              </a:solidFill>
                              <a:latin typeface="Cambria Math" panose="02040503050406030204" pitchFamily="18" charset="0"/>
                            </a:rPr>
                            <m:t>𝑘</m:t>
                          </m:r>
                        </m:e>
                        <m:sub>
                          <m:r>
                            <a:rPr lang="en-US" altLang="zh-CN" sz="2400" b="0" i="1" smtClean="0">
                              <a:solidFill>
                                <a:schemeClr val="bg1"/>
                              </a:solidFill>
                              <a:latin typeface="Cambria Math" panose="02040503050406030204" pitchFamily="18" charset="0"/>
                            </a:rPr>
                            <m:t>𝑠</m:t>
                          </m:r>
                        </m:sub>
                      </m:sSub>
                      <m:sSub>
                        <m:sSubPr>
                          <m:ctrlPr>
                            <a:rPr lang="en-US" altLang="zh-CN" sz="2400" i="1">
                              <a:solidFill>
                                <a:schemeClr val="bg1"/>
                              </a:solidFill>
                              <a:latin typeface="Cambria Math" panose="02040503050406030204" pitchFamily="18" charset="0"/>
                            </a:rPr>
                          </m:ctrlPr>
                        </m:sSubPr>
                        <m:e>
                          <m:r>
                            <a:rPr lang="en-US" altLang="zh-CN" sz="2400" i="1">
                              <a:solidFill>
                                <a:schemeClr val="bg1"/>
                              </a:solidFill>
                              <a:latin typeface="Cambria Math" panose="02040503050406030204" pitchFamily="18" charset="0"/>
                            </a:rPr>
                            <m:t>𝐿</m:t>
                          </m:r>
                        </m:e>
                        <m:sub>
                          <m:r>
                            <a:rPr lang="en-US" altLang="zh-CN" sz="2400" b="0" i="1" smtClean="0">
                              <a:solidFill>
                                <a:schemeClr val="bg1"/>
                              </a:solidFill>
                              <a:latin typeface="Cambria Math" panose="02040503050406030204" pitchFamily="18" charset="0"/>
                            </a:rPr>
                            <m:t>𝑠</m:t>
                          </m:r>
                        </m:sub>
                      </m:sSub>
                      <m:func>
                        <m:funcPr>
                          <m:ctrlPr>
                            <a:rPr lang="en-US" altLang="zh-CN" sz="2400" b="0" i="1" smtClean="0">
                              <a:solidFill>
                                <a:schemeClr val="bg1"/>
                              </a:solidFill>
                              <a:latin typeface="Cambria Math" panose="02040503050406030204" pitchFamily="18" charset="0"/>
                            </a:rPr>
                          </m:ctrlPr>
                        </m:funcPr>
                        <m:fName>
                          <m:r>
                            <m:rPr>
                              <m:sty m:val="p"/>
                            </m:rPr>
                            <a:rPr lang="en-US" altLang="zh-CN" sz="2400" b="0" i="0" smtClean="0">
                              <a:solidFill>
                                <a:schemeClr val="bg1"/>
                              </a:solidFill>
                              <a:latin typeface="Cambria Math" panose="02040503050406030204" pitchFamily="18" charset="0"/>
                            </a:rPr>
                            <m:t>max</m:t>
                          </m:r>
                        </m:fName>
                        <m:e>
                          <m:sSup>
                            <m:sSupPr>
                              <m:ctrlPr>
                                <a:rPr lang="en-US" altLang="zh-CN" sz="2400" b="0" i="1" smtClean="0">
                                  <a:solidFill>
                                    <a:schemeClr val="bg1"/>
                                  </a:solidFill>
                                  <a:latin typeface="Cambria Math" panose="02040503050406030204" pitchFamily="18" charset="0"/>
                                  <a:ea typeface="Cambria Math" panose="02040503050406030204" pitchFamily="18" charset="0"/>
                                </a:rPr>
                              </m:ctrlPr>
                            </m:sSupPr>
                            <m:e>
                              <m:d>
                                <m:dPr>
                                  <m:ctrlPr>
                                    <a:rPr lang="en-US" altLang="zh-CN" sz="2400" b="0" i="1" smtClean="0">
                                      <a:solidFill>
                                        <a:schemeClr val="bg1"/>
                                      </a:solidFill>
                                      <a:latin typeface="Cambria Math" panose="02040503050406030204" pitchFamily="18" charset="0"/>
                                    </a:rPr>
                                  </m:ctrlPr>
                                </m:dPr>
                                <m:e>
                                  <m:r>
                                    <a:rPr lang="en-US" altLang="zh-CN" sz="2400" b="1" i="1" smtClean="0">
                                      <a:solidFill>
                                        <a:schemeClr val="bg1"/>
                                      </a:solidFill>
                                      <a:latin typeface="Cambria Math" panose="02040503050406030204" pitchFamily="18" charset="0"/>
                                    </a:rPr>
                                    <m:t>𝒓</m:t>
                                  </m:r>
                                  <m:r>
                                    <a:rPr lang="en-US" altLang="zh-CN" sz="2400" b="0" i="1" smtClean="0">
                                      <a:solidFill>
                                        <a:schemeClr val="bg1"/>
                                      </a:solidFill>
                                      <a:latin typeface="Cambria Math" panose="02040503050406030204" pitchFamily="18" charset="0"/>
                                      <a:ea typeface="Cambria Math" panose="02040503050406030204" pitchFamily="18" charset="0"/>
                                    </a:rPr>
                                    <m:t>∙</m:t>
                                  </m:r>
                                  <m:r>
                                    <a:rPr lang="en-US" altLang="zh-CN" sz="2400" b="1" i="1" smtClean="0">
                                      <a:solidFill>
                                        <a:schemeClr val="bg1"/>
                                      </a:solidFill>
                                      <a:latin typeface="Cambria Math" panose="02040503050406030204" pitchFamily="18" charset="0"/>
                                      <a:ea typeface="Cambria Math" panose="02040503050406030204" pitchFamily="18" charset="0"/>
                                    </a:rPr>
                                    <m:t>𝒗</m:t>
                                  </m:r>
                                  <m:r>
                                    <a:rPr lang="en-US" altLang="zh-CN" sz="2400" b="1" i="1" smtClean="0">
                                      <a:solidFill>
                                        <a:schemeClr val="bg1"/>
                                      </a:solidFill>
                                      <a:latin typeface="Cambria Math" panose="02040503050406030204" pitchFamily="18" charset="0"/>
                                      <a:ea typeface="Cambria Math" panose="02040503050406030204" pitchFamily="18" charset="0"/>
                                    </a:rPr>
                                    <m:t>, </m:t>
                                  </m:r>
                                  <m:r>
                                    <a:rPr lang="en-US" altLang="zh-CN" sz="2400" b="0" i="1" smtClean="0">
                                      <a:solidFill>
                                        <a:schemeClr val="bg1"/>
                                      </a:solidFill>
                                      <a:latin typeface="Cambria Math" panose="02040503050406030204" pitchFamily="18" charset="0"/>
                                      <a:ea typeface="Cambria Math" panose="02040503050406030204" pitchFamily="18" charset="0"/>
                                    </a:rPr>
                                    <m:t>0</m:t>
                                  </m:r>
                                </m:e>
                              </m:d>
                            </m:e>
                            <m:sup>
                              <m:r>
                                <a:rPr lang="en-US" altLang="zh-CN" sz="2400" b="0" i="1" smtClean="0">
                                  <a:solidFill>
                                    <a:schemeClr val="bg1"/>
                                  </a:solidFill>
                                  <a:latin typeface="Cambria Math" panose="02040503050406030204" pitchFamily="18" charset="0"/>
                                  <a:ea typeface="Cambria Math" panose="02040503050406030204" pitchFamily="18" charset="0"/>
                                </a:rPr>
                                <m:t>𝛼</m:t>
                              </m:r>
                            </m:sup>
                          </m:sSup>
                        </m:e>
                      </m:func>
                    </m:oMath>
                  </m:oMathPara>
                </a14:m>
                <a:endParaRPr lang="zh-CN" altLang="en-US" sz="2400" dirty="0">
                  <a:solidFill>
                    <a:schemeClr val="bg1"/>
                  </a:solidFill>
                </a:endParaRPr>
              </a:p>
            </p:txBody>
          </p:sp>
        </mc:Choice>
        <mc:Fallback xmlns="">
          <p:sp>
            <p:nvSpPr>
              <p:cNvPr id="7" name="文本框 6">
                <a:extLst>
                  <a:ext uri="{FF2B5EF4-FFF2-40B4-BE49-F238E27FC236}">
                    <a16:creationId xmlns:a16="http://schemas.microsoft.com/office/drawing/2014/main" id="{FBB929E8-DF1F-468D-81D9-8A47FCDAE79D}"/>
                  </a:ext>
                </a:extLst>
              </p:cNvPr>
              <p:cNvSpPr txBox="1">
                <a:spLocks noRot="1" noChangeAspect="1" noMove="1" noResize="1" noEditPoints="1" noAdjustHandles="1" noChangeArrowheads="1" noChangeShapeType="1" noTextEdit="1"/>
              </p:cNvSpPr>
              <p:nvPr/>
            </p:nvSpPr>
            <p:spPr>
              <a:xfrm>
                <a:off x="6841028" y="5275056"/>
                <a:ext cx="4242995" cy="461665"/>
              </a:xfrm>
              <a:prstGeom prst="rect">
                <a:avLst/>
              </a:prstGeom>
              <a:blipFill>
                <a:blip r:embed="rId4"/>
                <a:stretch>
                  <a:fillRect/>
                </a:stretch>
              </a:blipFill>
            </p:spPr>
            <p:txBody>
              <a:bodyPr/>
              <a:lstStyle/>
              <a:p>
                <a:r>
                  <a:rPr lang="zh-CN" altLang="en-US">
                    <a:noFill/>
                  </a:rPr>
                  <a:t> </a:t>
                </a:r>
              </a:p>
            </p:txBody>
          </p:sp>
        </mc:Fallback>
      </mc:AlternateContent>
      <p:grpSp>
        <p:nvGrpSpPr>
          <p:cNvPr id="8" name="Group 18">
            <a:extLst>
              <a:ext uri="{FF2B5EF4-FFF2-40B4-BE49-F238E27FC236}">
                <a16:creationId xmlns:a16="http://schemas.microsoft.com/office/drawing/2014/main" id="{5FE707CF-8188-4279-8DFC-99C1843D2180}"/>
              </a:ext>
            </a:extLst>
          </p:cNvPr>
          <p:cNvGrpSpPr/>
          <p:nvPr/>
        </p:nvGrpSpPr>
        <p:grpSpPr>
          <a:xfrm>
            <a:off x="7711440" y="5722915"/>
            <a:ext cx="3422914" cy="536933"/>
            <a:chOff x="3148040" y="4253820"/>
            <a:chExt cx="4136038" cy="648797"/>
          </a:xfrm>
        </p:grpSpPr>
        <p:cxnSp>
          <p:nvCxnSpPr>
            <p:cNvPr id="9" name="Straight Connector 10">
              <a:extLst>
                <a:ext uri="{FF2B5EF4-FFF2-40B4-BE49-F238E27FC236}">
                  <a16:creationId xmlns:a16="http://schemas.microsoft.com/office/drawing/2014/main" id="{516A2092-B6DB-45FC-816F-2CB6CC54D41A}"/>
                </a:ext>
              </a:extLst>
            </p:cNvPr>
            <p:cNvCxnSpPr>
              <a:cxnSpLocks/>
            </p:cNvCxnSpPr>
            <p:nvPr/>
          </p:nvCxnSpPr>
          <p:spPr>
            <a:xfrm>
              <a:off x="4351283" y="4253820"/>
              <a:ext cx="1966520"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0" name="Rounded Rectangular Callout 15">
              <a:extLst>
                <a:ext uri="{FF2B5EF4-FFF2-40B4-BE49-F238E27FC236}">
                  <a16:creationId xmlns:a16="http://schemas.microsoft.com/office/drawing/2014/main" id="{ED118F5D-C49B-4E43-A26C-D36C28E53FA0}"/>
                </a:ext>
              </a:extLst>
            </p:cNvPr>
            <p:cNvSpPr/>
            <p:nvPr/>
          </p:nvSpPr>
          <p:spPr>
            <a:xfrm>
              <a:off x="3148040" y="4471693"/>
              <a:ext cx="4136038" cy="430924"/>
            </a:xfrm>
            <a:prstGeom prst="wedgeRoundRectCallout">
              <a:avLst>
                <a:gd name="adj1" fmla="val 12733"/>
                <a:gd name="adj2" fmla="val -9168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ea typeface="仿宋" panose="02010609060101010101" pitchFamily="49" charset="-122"/>
                </a:rPr>
                <a:t>specular_dot_pow</a:t>
              </a:r>
              <a:endParaRPr lang="zh-CN" altLang="en-US" dirty="0">
                <a:ea typeface="仿宋" panose="02010609060101010101" pitchFamily="49" charset="-122"/>
              </a:endParaRPr>
            </a:p>
          </p:txBody>
        </p:sp>
      </p:grpSp>
      <p:pic>
        <p:nvPicPr>
          <p:cNvPr id="12" name="图片 11">
            <a:extLst>
              <a:ext uri="{FF2B5EF4-FFF2-40B4-BE49-F238E27FC236}">
                <a16:creationId xmlns:a16="http://schemas.microsoft.com/office/drawing/2014/main" id="{7545F202-898E-4686-9C88-A2A5D721CED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452286" y="3287353"/>
            <a:ext cx="3171987" cy="3332274"/>
          </a:xfrm>
          <a:prstGeom prst="rect">
            <a:avLst/>
          </a:prstGeom>
        </p:spPr>
      </p:pic>
      <p:grpSp>
        <p:nvGrpSpPr>
          <p:cNvPr id="13" name="Group 18">
            <a:extLst>
              <a:ext uri="{FF2B5EF4-FFF2-40B4-BE49-F238E27FC236}">
                <a16:creationId xmlns:a16="http://schemas.microsoft.com/office/drawing/2014/main" id="{9984D51D-FCE5-4FF3-9441-30F7BB49EABD}"/>
              </a:ext>
            </a:extLst>
          </p:cNvPr>
          <p:cNvGrpSpPr/>
          <p:nvPr/>
        </p:nvGrpSpPr>
        <p:grpSpPr>
          <a:xfrm>
            <a:off x="10334682" y="4882105"/>
            <a:ext cx="1498682" cy="699647"/>
            <a:chOff x="5012269" y="4470523"/>
            <a:chExt cx="1810915" cy="845411"/>
          </a:xfrm>
        </p:grpSpPr>
        <p:cxnSp>
          <p:nvCxnSpPr>
            <p:cNvPr id="14" name="Straight Connector 10">
              <a:extLst>
                <a:ext uri="{FF2B5EF4-FFF2-40B4-BE49-F238E27FC236}">
                  <a16:creationId xmlns:a16="http://schemas.microsoft.com/office/drawing/2014/main" id="{64814CC0-B4B3-4DC6-971A-4D179917781F}"/>
                </a:ext>
              </a:extLst>
            </p:cNvPr>
            <p:cNvCxnSpPr>
              <a:cxnSpLocks/>
            </p:cNvCxnSpPr>
            <p:nvPr/>
          </p:nvCxnSpPr>
          <p:spPr>
            <a:xfrm>
              <a:off x="5012269" y="5315934"/>
              <a:ext cx="137397"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5" name="Rounded Rectangular Callout 15">
              <a:extLst>
                <a:ext uri="{FF2B5EF4-FFF2-40B4-BE49-F238E27FC236}">
                  <a16:creationId xmlns:a16="http://schemas.microsoft.com/office/drawing/2014/main" id="{95C99B83-B886-484D-AD6B-6F15891D3E55}"/>
                </a:ext>
              </a:extLst>
            </p:cNvPr>
            <p:cNvSpPr/>
            <p:nvPr/>
          </p:nvSpPr>
          <p:spPr>
            <a:xfrm>
              <a:off x="5012271" y="4470523"/>
              <a:ext cx="1810913" cy="430924"/>
            </a:xfrm>
            <a:prstGeom prst="wedgeRoundRectCallout">
              <a:avLst>
                <a:gd name="adj1" fmla="val -38031"/>
                <a:gd name="adj2" fmla="val 8579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仿宋" panose="02010609060101010101" pitchFamily="49" charset="-122"/>
                </a:rPr>
                <a:t>shininess</a:t>
              </a:r>
              <a:endParaRPr lang="zh-CN" altLang="en-US" dirty="0">
                <a:ea typeface="仿宋" panose="02010609060101010101" pitchFamily="49" charset="-122"/>
              </a:endParaRPr>
            </a:p>
          </p:txBody>
        </p:sp>
      </p:grpSp>
    </p:spTree>
    <p:extLst>
      <p:ext uri="{BB962C8B-B14F-4D97-AF65-F5344CB8AC3E}">
        <p14:creationId xmlns:p14="http://schemas.microsoft.com/office/powerpoint/2010/main" val="766349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F58F556-2DB1-48B4-A205-54486EC08823}"/>
              </a:ext>
            </a:extLst>
          </p:cNvPr>
          <p:cNvSpPr>
            <a:spLocks noGrp="1"/>
          </p:cNvSpPr>
          <p:nvPr>
            <p:ph idx="1"/>
          </p:nvPr>
        </p:nvSpPr>
        <p:spPr/>
        <p:txBody>
          <a:bodyPr/>
          <a:lstStyle/>
          <a:p>
            <a:r>
              <a:rPr lang="zh-CN" altLang="en-US" dirty="0">
                <a:latin typeface="+mn-ea"/>
              </a:rPr>
              <a:t>完成后的效果与对比（相机靠近点看会更加明显）</a:t>
            </a:r>
          </a:p>
        </p:txBody>
      </p:sp>
      <p:sp>
        <p:nvSpPr>
          <p:cNvPr id="3" name="标题 2">
            <a:extLst>
              <a:ext uri="{FF2B5EF4-FFF2-40B4-BE49-F238E27FC236}">
                <a16:creationId xmlns:a16="http://schemas.microsoft.com/office/drawing/2014/main" id="{D2E4A8A4-7078-45F8-81E1-726267DEED4D}"/>
              </a:ext>
            </a:extLst>
          </p:cNvPr>
          <p:cNvSpPr>
            <a:spLocks noGrp="1"/>
          </p:cNvSpPr>
          <p:nvPr>
            <p:ph type="title"/>
          </p:nvPr>
        </p:nvSpPr>
        <p:spPr/>
        <p:txBody>
          <a:bodyPr/>
          <a:lstStyle/>
          <a:p>
            <a:r>
              <a:rPr lang="en-US" altLang="zh-CN" dirty="0">
                <a:latin typeface="+mn-ea"/>
                <a:ea typeface="+mn-ea"/>
              </a:rPr>
              <a:t>Task2 </a:t>
            </a:r>
            <a:r>
              <a:rPr lang="en-US" altLang="zh-CN" dirty="0" err="1">
                <a:latin typeface="+mn-ea"/>
                <a:ea typeface="+mn-ea"/>
              </a:rPr>
              <a:t>Phong</a:t>
            </a:r>
            <a:r>
              <a:rPr lang="zh-CN" altLang="en-US" dirty="0">
                <a:latin typeface="+mn-ea"/>
                <a:ea typeface="+mn-ea"/>
              </a:rPr>
              <a:t>反射模型</a:t>
            </a:r>
          </a:p>
        </p:txBody>
      </p:sp>
      <p:pic>
        <p:nvPicPr>
          <p:cNvPr id="4" name="图片 3">
            <a:extLst>
              <a:ext uri="{FF2B5EF4-FFF2-40B4-BE49-F238E27FC236}">
                <a16:creationId xmlns:a16="http://schemas.microsoft.com/office/drawing/2014/main" id="{ED044BC0-4240-4794-97CB-ABA43F0FBBE5}"/>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3165906" y="2272571"/>
            <a:ext cx="1785328" cy="1875545"/>
          </a:xfrm>
          <a:prstGeom prst="rect">
            <a:avLst/>
          </a:prstGeom>
        </p:spPr>
      </p:pic>
      <p:pic>
        <p:nvPicPr>
          <p:cNvPr id="5" name="图片 4">
            <a:extLst>
              <a:ext uri="{FF2B5EF4-FFF2-40B4-BE49-F238E27FC236}">
                <a16:creationId xmlns:a16="http://schemas.microsoft.com/office/drawing/2014/main" id="{63B7764C-4E7F-43DE-9108-0B5D75DD127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5018646" y="2272572"/>
            <a:ext cx="1785328" cy="1875544"/>
          </a:xfrm>
          <a:prstGeom prst="rect">
            <a:avLst/>
          </a:prstGeom>
        </p:spPr>
      </p:pic>
      <p:pic>
        <p:nvPicPr>
          <p:cNvPr id="6" name="图片 5">
            <a:extLst>
              <a:ext uri="{FF2B5EF4-FFF2-40B4-BE49-F238E27FC236}">
                <a16:creationId xmlns:a16="http://schemas.microsoft.com/office/drawing/2014/main" id="{F22CB968-48CA-41A8-BE65-C8C499A9BF48}"/>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871386" y="2272572"/>
            <a:ext cx="1785328" cy="1875544"/>
          </a:xfrm>
          <a:prstGeom prst="rect">
            <a:avLst/>
          </a:prstGeom>
        </p:spPr>
      </p:pic>
      <p:pic>
        <p:nvPicPr>
          <p:cNvPr id="7" name="图片 6">
            <a:extLst>
              <a:ext uri="{FF2B5EF4-FFF2-40B4-BE49-F238E27FC236}">
                <a16:creationId xmlns:a16="http://schemas.microsoft.com/office/drawing/2014/main" id="{01FB3A38-01B2-41B5-AE20-7B98492878C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8724127" y="2272572"/>
            <a:ext cx="1785328" cy="1875544"/>
          </a:xfrm>
          <a:prstGeom prst="rect">
            <a:avLst/>
          </a:prstGeom>
        </p:spPr>
      </p:pic>
      <p:pic>
        <p:nvPicPr>
          <p:cNvPr id="9" name="图片 8">
            <a:extLst>
              <a:ext uri="{FF2B5EF4-FFF2-40B4-BE49-F238E27FC236}">
                <a16:creationId xmlns:a16="http://schemas.microsoft.com/office/drawing/2014/main" id="{8462C65F-97A6-4D31-8923-9894FB54241B}"/>
              </a:ext>
            </a:extLst>
          </p:cNvPr>
          <p:cNvPicPr>
            <a:picLocks noChangeAspect="1"/>
          </p:cNvPicPr>
          <p:nvPr/>
        </p:nvPicPr>
        <p:blipFill>
          <a:blip r:embed="rId6"/>
          <a:stretch>
            <a:fillRect/>
          </a:stretch>
        </p:blipFill>
        <p:spPr>
          <a:xfrm>
            <a:off x="3165905" y="4301418"/>
            <a:ext cx="1785330" cy="1875545"/>
          </a:xfrm>
          <a:prstGeom prst="rect">
            <a:avLst/>
          </a:prstGeom>
        </p:spPr>
      </p:pic>
      <p:pic>
        <p:nvPicPr>
          <p:cNvPr id="11" name="图片 10">
            <a:extLst>
              <a:ext uri="{FF2B5EF4-FFF2-40B4-BE49-F238E27FC236}">
                <a16:creationId xmlns:a16="http://schemas.microsoft.com/office/drawing/2014/main" id="{09E06902-3D41-41BE-8742-335923F0556C}"/>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p:blipFill>
        <p:spPr>
          <a:xfrm>
            <a:off x="5018646" y="4301418"/>
            <a:ext cx="1785328" cy="1875545"/>
          </a:xfrm>
          <a:prstGeom prst="rect">
            <a:avLst/>
          </a:prstGeom>
        </p:spPr>
      </p:pic>
      <p:pic>
        <p:nvPicPr>
          <p:cNvPr id="13" name="图片 12">
            <a:extLst>
              <a:ext uri="{FF2B5EF4-FFF2-40B4-BE49-F238E27FC236}">
                <a16:creationId xmlns:a16="http://schemas.microsoft.com/office/drawing/2014/main" id="{40F4DA32-3E61-4839-9B41-5C911E7A21CE}"/>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p:blipFill>
        <p:spPr>
          <a:xfrm>
            <a:off x="6871386" y="4301418"/>
            <a:ext cx="1785328" cy="1875545"/>
          </a:xfrm>
          <a:prstGeom prst="rect">
            <a:avLst/>
          </a:prstGeom>
        </p:spPr>
      </p:pic>
      <p:pic>
        <p:nvPicPr>
          <p:cNvPr id="15" name="图片 14">
            <a:extLst>
              <a:ext uri="{FF2B5EF4-FFF2-40B4-BE49-F238E27FC236}">
                <a16:creationId xmlns:a16="http://schemas.microsoft.com/office/drawing/2014/main" id="{914D2500-17BA-4297-B482-C6D50FDC6767}"/>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p:blipFill>
        <p:spPr>
          <a:xfrm>
            <a:off x="8724127" y="4301418"/>
            <a:ext cx="1785328" cy="1875545"/>
          </a:xfrm>
          <a:prstGeom prst="rect">
            <a:avLst/>
          </a:prstGeom>
        </p:spPr>
      </p:pic>
      <p:sp>
        <p:nvSpPr>
          <p:cNvPr id="18" name="文本框 17">
            <a:extLst>
              <a:ext uri="{FF2B5EF4-FFF2-40B4-BE49-F238E27FC236}">
                <a16:creationId xmlns:a16="http://schemas.microsoft.com/office/drawing/2014/main" id="{87056714-8A3A-4FEE-A2DA-1F51EBD218B5}"/>
              </a:ext>
            </a:extLst>
          </p:cNvPr>
          <p:cNvSpPr txBox="1"/>
          <p:nvPr/>
        </p:nvSpPr>
        <p:spPr>
          <a:xfrm>
            <a:off x="1377879" y="2887177"/>
            <a:ext cx="1367682" cy="646331"/>
          </a:xfrm>
          <a:prstGeom prst="rect">
            <a:avLst/>
          </a:prstGeom>
          <a:noFill/>
        </p:spPr>
        <p:txBody>
          <a:bodyPr wrap="none" rtlCol="0">
            <a:spAutoFit/>
          </a:bodyPr>
          <a:lstStyle/>
          <a:p>
            <a:pPr algn="ctr"/>
            <a:r>
              <a:rPr lang="zh-CN" altLang="en-US" dirty="0">
                <a:latin typeface="+mn-ea"/>
              </a:rPr>
              <a:t>本次实验</a:t>
            </a:r>
            <a:endParaRPr lang="en-US" altLang="zh-CN" dirty="0">
              <a:latin typeface="+mn-ea"/>
            </a:endParaRPr>
          </a:p>
          <a:p>
            <a:pPr algn="ctr"/>
            <a:r>
              <a:rPr lang="en-US" altLang="zh-CN" dirty="0" err="1">
                <a:latin typeface="+mn-ea"/>
              </a:rPr>
              <a:t>Phong</a:t>
            </a:r>
            <a:r>
              <a:rPr lang="zh-CN" altLang="en-US" dirty="0">
                <a:latin typeface="+mn-ea"/>
              </a:rPr>
              <a:t>着色</a:t>
            </a:r>
          </a:p>
        </p:txBody>
      </p:sp>
      <p:sp>
        <p:nvSpPr>
          <p:cNvPr id="19" name="文本框 18">
            <a:extLst>
              <a:ext uri="{FF2B5EF4-FFF2-40B4-BE49-F238E27FC236}">
                <a16:creationId xmlns:a16="http://schemas.microsoft.com/office/drawing/2014/main" id="{89E37268-617A-4BE9-8362-63F12999337F}"/>
              </a:ext>
            </a:extLst>
          </p:cNvPr>
          <p:cNvSpPr txBox="1"/>
          <p:nvPr/>
        </p:nvSpPr>
        <p:spPr>
          <a:xfrm>
            <a:off x="1353834" y="4916024"/>
            <a:ext cx="1415773" cy="646331"/>
          </a:xfrm>
          <a:prstGeom prst="rect">
            <a:avLst/>
          </a:prstGeom>
          <a:noFill/>
        </p:spPr>
        <p:txBody>
          <a:bodyPr wrap="none" rtlCol="0">
            <a:spAutoFit/>
          </a:bodyPr>
          <a:lstStyle/>
          <a:p>
            <a:pPr algn="ctr"/>
            <a:r>
              <a:rPr lang="en-US" altLang="zh-CN" dirty="0">
                <a:latin typeface="+mn-ea"/>
              </a:rPr>
              <a:t>3.3</a:t>
            </a:r>
            <a:r>
              <a:rPr lang="zh-CN" altLang="en-US" dirty="0">
                <a:latin typeface="+mn-ea"/>
              </a:rPr>
              <a:t>实验</a:t>
            </a:r>
            <a:endParaRPr lang="en-US" altLang="zh-CN" dirty="0">
              <a:latin typeface="+mn-ea"/>
            </a:endParaRPr>
          </a:p>
          <a:p>
            <a:pPr algn="ctr"/>
            <a:r>
              <a:rPr lang="en-US" altLang="zh-CN" dirty="0"/>
              <a:t>Ground</a:t>
            </a:r>
            <a:r>
              <a:rPr lang="zh-CN" altLang="en-US" dirty="0">
                <a:latin typeface="+mn-ea"/>
              </a:rPr>
              <a:t>着色</a:t>
            </a:r>
          </a:p>
        </p:txBody>
      </p:sp>
    </p:spTree>
    <p:extLst>
      <p:ext uri="{BB962C8B-B14F-4D97-AF65-F5344CB8AC3E}">
        <p14:creationId xmlns:p14="http://schemas.microsoft.com/office/powerpoint/2010/main" val="38040485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F58F556-2DB1-48B4-A205-54486EC08823}"/>
              </a:ext>
            </a:extLst>
          </p:cNvPr>
          <p:cNvSpPr>
            <a:spLocks noGrp="1"/>
          </p:cNvSpPr>
          <p:nvPr>
            <p:ph idx="1"/>
          </p:nvPr>
        </p:nvSpPr>
        <p:spPr/>
        <p:txBody>
          <a:bodyPr/>
          <a:lstStyle/>
          <a:p>
            <a:r>
              <a:rPr lang="zh-CN" altLang="en-US" dirty="0">
                <a:solidFill>
                  <a:srgbClr val="FF0000"/>
                </a:solidFill>
              </a:rPr>
              <a:t>为着色器添加一个或多个控制变量（键盘</a:t>
            </a:r>
            <a:r>
              <a:rPr lang="en-US" altLang="zh-CN" dirty="0">
                <a:solidFill>
                  <a:srgbClr val="FF0000"/>
                </a:solidFill>
              </a:rPr>
              <a:t>5~7</a:t>
            </a:r>
            <a:r>
              <a:rPr lang="zh-CN" altLang="en-US" dirty="0">
                <a:solidFill>
                  <a:srgbClr val="FF0000"/>
                </a:solidFill>
              </a:rPr>
              <a:t>），来控制着色器单独使用环境光反射、漫反射、镜面反射，可以参考之前绘制阴影的时候片元着色器中</a:t>
            </a:r>
            <a:r>
              <a:rPr lang="en-US" altLang="zh-CN" dirty="0" err="1">
                <a:solidFill>
                  <a:srgbClr val="FF0000"/>
                </a:solidFill>
              </a:rPr>
              <a:t>isShadow</a:t>
            </a:r>
            <a:r>
              <a:rPr lang="zh-CN" altLang="en-US" dirty="0">
                <a:solidFill>
                  <a:srgbClr val="FF0000"/>
                </a:solidFill>
              </a:rPr>
              <a:t>变量的控制方法</a:t>
            </a:r>
          </a:p>
          <a:p>
            <a:endParaRPr lang="zh-CN" altLang="en-US" dirty="0"/>
          </a:p>
        </p:txBody>
      </p:sp>
      <p:sp>
        <p:nvSpPr>
          <p:cNvPr id="3" name="标题 2">
            <a:extLst>
              <a:ext uri="{FF2B5EF4-FFF2-40B4-BE49-F238E27FC236}">
                <a16:creationId xmlns:a16="http://schemas.microsoft.com/office/drawing/2014/main" id="{D2E4A8A4-7078-45F8-81E1-726267DEED4D}"/>
              </a:ext>
            </a:extLst>
          </p:cNvPr>
          <p:cNvSpPr>
            <a:spLocks noGrp="1"/>
          </p:cNvSpPr>
          <p:nvPr>
            <p:ph type="title"/>
          </p:nvPr>
        </p:nvSpPr>
        <p:spPr/>
        <p:txBody>
          <a:bodyPr/>
          <a:lstStyle/>
          <a:p>
            <a:r>
              <a:rPr lang="en-US" altLang="zh-CN" dirty="0">
                <a:latin typeface="+mn-ea"/>
                <a:ea typeface="+mn-ea"/>
              </a:rPr>
              <a:t>Task3 </a:t>
            </a:r>
            <a:r>
              <a:rPr lang="zh-CN" altLang="en-US" dirty="0">
                <a:latin typeface="+mn-ea"/>
                <a:ea typeface="+mn-ea"/>
              </a:rPr>
              <a:t>键盘控制反射分量</a:t>
            </a:r>
          </a:p>
        </p:txBody>
      </p:sp>
    </p:spTree>
    <p:extLst>
      <p:ext uri="{BB962C8B-B14F-4D97-AF65-F5344CB8AC3E}">
        <p14:creationId xmlns:p14="http://schemas.microsoft.com/office/powerpoint/2010/main" val="25700705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F58F556-2DB1-48B4-A205-54486EC08823}"/>
              </a:ext>
            </a:extLst>
          </p:cNvPr>
          <p:cNvSpPr>
            <a:spLocks noGrp="1"/>
          </p:cNvSpPr>
          <p:nvPr>
            <p:ph idx="1"/>
          </p:nvPr>
        </p:nvSpPr>
        <p:spPr/>
        <p:txBody>
          <a:bodyPr/>
          <a:lstStyle/>
          <a:p>
            <a:r>
              <a:rPr lang="zh-CN" altLang="en-US" dirty="0"/>
              <a:t>直接把这次实验写完的着色器文件用在实验</a:t>
            </a:r>
            <a:r>
              <a:rPr lang="en-US" altLang="zh-CN" dirty="0"/>
              <a:t>3.3</a:t>
            </a:r>
            <a:r>
              <a:rPr lang="zh-CN" altLang="en-US" dirty="0"/>
              <a:t>的程序上，如果可以直接跑起来得到这次实验的着色效果，说明成功了</a:t>
            </a:r>
          </a:p>
          <a:p>
            <a:endParaRPr lang="zh-CN" altLang="en-US" dirty="0"/>
          </a:p>
        </p:txBody>
      </p:sp>
      <p:sp>
        <p:nvSpPr>
          <p:cNvPr id="3" name="标题 2">
            <a:extLst>
              <a:ext uri="{FF2B5EF4-FFF2-40B4-BE49-F238E27FC236}">
                <a16:creationId xmlns:a16="http://schemas.microsoft.com/office/drawing/2014/main" id="{D2E4A8A4-7078-45F8-81E1-726267DEED4D}"/>
              </a:ext>
            </a:extLst>
          </p:cNvPr>
          <p:cNvSpPr>
            <a:spLocks noGrp="1"/>
          </p:cNvSpPr>
          <p:nvPr>
            <p:ph type="title"/>
          </p:nvPr>
        </p:nvSpPr>
        <p:spPr/>
        <p:txBody>
          <a:bodyPr/>
          <a:lstStyle/>
          <a:p>
            <a:r>
              <a:rPr lang="zh-CN" altLang="en-US" dirty="0">
                <a:latin typeface="+mn-ea"/>
                <a:ea typeface="+mn-ea"/>
              </a:rPr>
              <a:t>另外一个验证实验完成的方法</a:t>
            </a:r>
          </a:p>
        </p:txBody>
      </p:sp>
    </p:spTree>
    <p:extLst>
      <p:ext uri="{BB962C8B-B14F-4D97-AF65-F5344CB8AC3E}">
        <p14:creationId xmlns:p14="http://schemas.microsoft.com/office/powerpoint/2010/main" val="1926092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内容占位符 1">
                <a:extLst>
                  <a:ext uri="{FF2B5EF4-FFF2-40B4-BE49-F238E27FC236}">
                    <a16:creationId xmlns:a16="http://schemas.microsoft.com/office/drawing/2014/main" id="{37F88632-57CA-4CB8-8201-A6F948450A76}"/>
                  </a:ext>
                </a:extLst>
              </p:cNvPr>
              <p:cNvSpPr>
                <a:spLocks noGrp="1"/>
              </p:cNvSpPr>
              <p:nvPr>
                <p:ph idx="1"/>
              </p:nvPr>
            </p:nvSpPr>
            <p:spPr>
              <a:xfrm>
                <a:off x="838200" y="1473622"/>
                <a:ext cx="10515600" cy="5297568"/>
              </a:xfrm>
            </p:spPr>
            <p:txBody>
              <a:bodyPr/>
              <a:lstStyle/>
              <a:p>
                <a:r>
                  <a:rPr lang="zh-CN" altLang="en-US" dirty="0"/>
                  <a:t>本次实验中我们一直默认衰减参数为</a:t>
                </a:r>
                <a:r>
                  <a:rPr lang="en-US" altLang="zh-CN" dirty="0"/>
                  <a:t>1</a:t>
                </a:r>
                <a:r>
                  <a:rPr lang="zh-CN" altLang="en-US" dirty="0"/>
                  <a:t>，也就是说光线强度不会随着距离改变而改变，尝试实现一个完整版的</a:t>
                </a:r>
                <a:r>
                  <a:rPr lang="en-US" altLang="zh-CN" dirty="0" err="1"/>
                  <a:t>Phong</a:t>
                </a:r>
                <a:r>
                  <a:rPr lang="zh-CN" altLang="en-US" dirty="0"/>
                  <a:t>反射模型</a:t>
                </a:r>
                <a:endParaRPr lang="en-US" altLang="zh-CN" dirty="0"/>
              </a:p>
              <a:p>
                <a:r>
                  <a:rPr lang="zh-CN" altLang="en-US" dirty="0"/>
                  <a:t>顶点和光源的距离为</a:t>
                </a:r>
                <a:r>
                  <a:rPr lang="en-US" altLang="zh-CN" dirty="0"/>
                  <a:t>d</a:t>
                </a:r>
                <a:r>
                  <a:rPr lang="zh-CN" altLang="en-US" dirty="0"/>
                  <a:t>，光强随距离衰减的常数</a:t>
                </a:r>
                <a:r>
                  <a:rPr lang="en-US" altLang="zh-CN" dirty="0"/>
                  <a:t>a</a:t>
                </a:r>
                <a:r>
                  <a:rPr lang="zh-CN" altLang="en-US" dirty="0"/>
                  <a:t>、一次项系数</a:t>
                </a:r>
                <a:r>
                  <a:rPr lang="en-US" altLang="zh-CN" dirty="0"/>
                  <a:t>b</a:t>
                </a:r>
                <a:r>
                  <a:rPr lang="zh-CN" altLang="en-US" dirty="0"/>
                  <a:t>、二次型系数</a:t>
                </a:r>
                <a:r>
                  <a:rPr lang="en-US" altLang="zh-CN" dirty="0"/>
                  <a:t>c</a:t>
                </a:r>
                <a:r>
                  <a:rPr lang="zh-CN" altLang="en-US" dirty="0"/>
                  <a:t>，</a:t>
                </a:r>
                <a:r>
                  <a:rPr lang="zh-CN" altLang="en-US" sz="2000" dirty="0">
                    <a:latin typeface="+mn-ea"/>
                  </a:rPr>
                  <a:t>下一页有提供这些常数的参考数值</a:t>
                </a:r>
                <a:endParaRPr lang="en-US" altLang="zh-CN" dirty="0"/>
              </a:p>
              <a:p>
                <a:pPr marL="0" indent="0">
                  <a:buNone/>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𝐼</m:t>
                      </m:r>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𝑎</m:t>
                          </m:r>
                          <m:r>
                            <a:rPr lang="en-US" altLang="zh-CN" i="1">
                              <a:latin typeface="Cambria Math" panose="02040503050406030204" pitchFamily="18" charset="0"/>
                            </a:rPr>
                            <m:t>+</m:t>
                          </m:r>
                          <m:r>
                            <a:rPr lang="en-US" altLang="zh-CN" i="1">
                              <a:latin typeface="Cambria Math" panose="02040503050406030204" pitchFamily="18" charset="0"/>
                            </a:rPr>
                            <m:t>𝑏𝑑</m:t>
                          </m:r>
                          <m:r>
                            <a:rPr lang="en-US" altLang="zh-CN" i="1">
                              <a:latin typeface="Cambria Math" panose="02040503050406030204" pitchFamily="18" charset="0"/>
                            </a:rPr>
                            <m:t>+</m:t>
                          </m:r>
                          <m:r>
                            <a:rPr lang="en-US" altLang="zh-CN" i="1">
                              <a:latin typeface="Cambria Math" panose="02040503050406030204" pitchFamily="18" charset="0"/>
                            </a:rPr>
                            <m:t>𝑐</m:t>
                          </m:r>
                          <m:sSup>
                            <m:sSupPr>
                              <m:ctrlPr>
                                <a:rPr lang="en-US" altLang="zh-CN" i="1">
                                  <a:latin typeface="Cambria Math" panose="02040503050406030204" pitchFamily="18" charset="0"/>
                                </a:rPr>
                              </m:ctrlPr>
                            </m:sSupPr>
                            <m:e>
                              <m:r>
                                <a:rPr lang="en-US" altLang="zh-CN" i="1">
                                  <a:latin typeface="Cambria Math" panose="02040503050406030204" pitchFamily="18" charset="0"/>
                                </a:rPr>
                                <m:t>𝑑</m:t>
                              </m:r>
                            </m:e>
                            <m:sup>
                              <m:r>
                                <a:rPr lang="en-US" altLang="zh-CN" i="1">
                                  <a:latin typeface="Cambria Math" panose="02040503050406030204" pitchFamily="18" charset="0"/>
                                </a:rPr>
                                <m:t>2</m:t>
                              </m:r>
                            </m:sup>
                          </m:sSup>
                        </m:den>
                      </m:f>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𝑑</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𝑑</m:t>
                              </m:r>
                            </m:sub>
                          </m:sSub>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max</m:t>
                              </m:r>
                            </m:fName>
                            <m:e>
                              <m:d>
                                <m:dPr>
                                  <m:ctrlPr>
                                    <a:rPr lang="en-US" altLang="zh-CN" i="1">
                                      <a:latin typeface="Cambria Math" panose="02040503050406030204" pitchFamily="18" charset="0"/>
                                    </a:rPr>
                                  </m:ctrlPr>
                                </m:dPr>
                                <m:e>
                                  <m:r>
                                    <a:rPr lang="en-US" altLang="zh-CN" b="1" i="1">
                                      <a:latin typeface="Cambria Math" panose="02040503050406030204" pitchFamily="18" charset="0"/>
                                    </a:rPr>
                                    <m:t>𝒍</m:t>
                                  </m:r>
                                  <m:r>
                                    <a:rPr lang="en-US" altLang="zh-CN" b="1"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𝒏</m:t>
                                  </m:r>
                                  <m:r>
                                    <a:rPr lang="en-US" altLang="zh-CN" i="1">
                                      <a:latin typeface="Cambria Math" panose="02040503050406030204" pitchFamily="18" charset="0"/>
                                      <a:ea typeface="Cambria Math" panose="02040503050406030204" pitchFamily="18" charset="0"/>
                                    </a:rPr>
                                    <m:t>,0</m:t>
                                  </m:r>
                                </m:e>
                              </m:d>
                            </m:e>
                          </m:func>
                          <m:r>
                            <a:rPr lang="en-US" altLang="zh-CN" i="1">
                              <a:latin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𝑠</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𝑠</m:t>
                              </m:r>
                            </m:sub>
                          </m:sSub>
                          <m:sSup>
                            <m:sSupPr>
                              <m:ctrlPr>
                                <a:rPr lang="en-US" altLang="zh-CN" i="1">
                                  <a:latin typeface="Cambria Math" panose="02040503050406030204" pitchFamily="18" charset="0"/>
                                </a:rPr>
                              </m:ctrlPr>
                            </m:sSupPr>
                            <m:e>
                              <m:r>
                                <m:rPr>
                                  <m:sty m:val="p"/>
                                </m:rPr>
                                <a:rPr lang="en-US" altLang="zh-CN">
                                  <a:latin typeface="Cambria Math" panose="02040503050406030204" pitchFamily="18" charset="0"/>
                                </a:rPr>
                                <m:t>max</m:t>
                              </m:r>
                              <m:r>
                                <a:rPr lang="en-US" altLang="zh-CN" i="1">
                                  <a:latin typeface="Cambria Math" panose="02040503050406030204" pitchFamily="18" charset="0"/>
                                </a:rPr>
                                <m:t>⁡(</m:t>
                              </m:r>
                              <m:r>
                                <a:rPr lang="en-US" altLang="zh-CN" b="1" i="1">
                                  <a:latin typeface="Cambria Math" panose="02040503050406030204" pitchFamily="18" charset="0"/>
                                </a:rPr>
                                <m:t>𝒓</m:t>
                              </m:r>
                              <m:r>
                                <a:rPr lang="en-US" altLang="zh-CN" i="1">
                                  <a:latin typeface="Cambria Math" panose="02040503050406030204" pitchFamily="18" charset="0"/>
                                  <a:ea typeface="Cambria Math" panose="02040503050406030204" pitchFamily="18" charset="0"/>
                                </a:rPr>
                                <m:t>∙</m:t>
                              </m:r>
                              <m:r>
                                <a:rPr lang="en-US" altLang="zh-CN" b="1" i="1">
                                  <a:latin typeface="Cambria Math" panose="02040503050406030204" pitchFamily="18" charset="0"/>
                                  <a:ea typeface="Cambria Math" panose="02040503050406030204" pitchFamily="18" charset="0"/>
                                </a:rPr>
                                <m:t>𝒗</m:t>
                              </m:r>
                              <m:r>
                                <a:rPr lang="en-US" altLang="zh-CN" b="1" i="1">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0</m:t>
                              </m:r>
                              <m:r>
                                <a:rPr lang="en-US" altLang="zh-CN" i="1">
                                  <a:latin typeface="Cambria Math" panose="02040503050406030204" pitchFamily="18" charset="0"/>
                                </a:rPr>
                                <m:t>)</m:t>
                              </m:r>
                            </m:e>
                            <m:sup>
                              <m:r>
                                <m:rPr>
                                  <m:sty m:val="p"/>
                                </m:rPr>
                                <a:rPr lang="en-US" altLang="zh-CN" i="1">
                                  <a:latin typeface="Cambria Math" panose="02040503050406030204" pitchFamily="18" charset="0"/>
                                </a:rPr>
                                <m:t>α</m:t>
                              </m:r>
                            </m:sup>
                          </m:sSup>
                        </m:e>
                      </m:d>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𝑎</m:t>
                          </m:r>
                        </m:sub>
                      </m:sSub>
                      <m:sSub>
                        <m:sSubPr>
                          <m:ctrlPr>
                            <a:rPr lang="en-US" altLang="zh-CN" i="1">
                              <a:latin typeface="Cambria Math" panose="02040503050406030204" pitchFamily="18" charset="0"/>
                            </a:rPr>
                          </m:ctrlPr>
                        </m:sSubPr>
                        <m:e>
                          <m:r>
                            <a:rPr lang="en-US" altLang="zh-CN" i="1">
                              <a:latin typeface="Cambria Math" panose="02040503050406030204" pitchFamily="18" charset="0"/>
                            </a:rPr>
                            <m:t>𝐿</m:t>
                          </m:r>
                        </m:e>
                        <m:sub>
                          <m:r>
                            <a:rPr lang="en-US" altLang="zh-CN" i="1">
                              <a:latin typeface="Cambria Math" panose="02040503050406030204" pitchFamily="18" charset="0"/>
                            </a:rPr>
                            <m:t>𝑎</m:t>
                          </m:r>
                        </m:sub>
                      </m:sSub>
                    </m:oMath>
                  </m:oMathPara>
                </a14:m>
                <a:endParaRPr lang="en-US" altLang="zh-CN" dirty="0">
                  <a:latin typeface="+mn-ea"/>
                </a:endParaRPr>
              </a:p>
              <a:p>
                <a:r>
                  <a:rPr lang="zh-CN" altLang="en-US" sz="2000" dirty="0">
                    <a:latin typeface="+mn-ea"/>
                  </a:rPr>
                  <a:t>参考步骤</a:t>
                </a:r>
              </a:p>
              <a:p>
                <a:pPr marL="914400" lvl="1" indent="-457200">
                  <a:buFont typeface="+mj-lt"/>
                  <a:buAutoNum type="arabicPeriod"/>
                </a:pPr>
                <a:r>
                  <a:rPr lang="zh-CN" altLang="en-US" dirty="0">
                    <a:latin typeface="+mn-ea"/>
                  </a:rPr>
                  <a:t>在应用程序代码给光源加上衰减系数</a:t>
                </a:r>
              </a:p>
              <a:p>
                <a:pPr marL="914400" lvl="1" indent="-457200">
                  <a:buFont typeface="+mj-lt"/>
                  <a:buAutoNum type="arabicPeriod"/>
                </a:pPr>
                <a:r>
                  <a:rPr lang="zh-CN" altLang="en-US" dirty="0">
                    <a:latin typeface="+mn-ea"/>
                  </a:rPr>
                  <a:t>在着色器中设置三个衰减系数的全局变量</a:t>
                </a:r>
              </a:p>
              <a:p>
                <a:pPr marL="914400" lvl="1" indent="-457200">
                  <a:buFont typeface="+mj-lt"/>
                  <a:buAutoNum type="arabicPeriod"/>
                </a:pPr>
                <a:r>
                  <a:rPr lang="zh-CN" altLang="en-US" dirty="0">
                    <a:latin typeface="+mn-ea"/>
                  </a:rPr>
                  <a:t>着色器中计算光源总的衰减系数</a:t>
                </a:r>
              </a:p>
              <a:p>
                <a:pPr marL="914400" lvl="1" indent="-457200">
                  <a:buFont typeface="+mj-lt"/>
                  <a:buAutoNum type="arabicPeriod"/>
                </a:pPr>
                <a:r>
                  <a:rPr lang="zh-CN" altLang="en-US" dirty="0">
                    <a:latin typeface="+mn-ea"/>
                  </a:rPr>
                  <a:t>将反射分量后乘以衰减系数</a:t>
                </a:r>
                <a:endParaRPr lang="zh-CN" altLang="en-US" dirty="0"/>
              </a:p>
            </p:txBody>
          </p:sp>
        </mc:Choice>
        <mc:Fallback xmlns="">
          <p:sp>
            <p:nvSpPr>
              <p:cNvPr id="2" name="内容占位符 1">
                <a:extLst>
                  <a:ext uri="{FF2B5EF4-FFF2-40B4-BE49-F238E27FC236}">
                    <a16:creationId xmlns:a16="http://schemas.microsoft.com/office/drawing/2014/main" id="{37F88632-57CA-4CB8-8201-A6F948450A76}"/>
                  </a:ext>
                </a:extLst>
              </p:cNvPr>
              <p:cNvSpPr>
                <a:spLocks noGrp="1" noRot="1" noChangeAspect="1" noMove="1" noResize="1" noEditPoints="1" noAdjustHandles="1" noChangeArrowheads="1" noChangeShapeType="1" noTextEdit="1"/>
              </p:cNvSpPr>
              <p:nvPr>
                <p:ph idx="1"/>
              </p:nvPr>
            </p:nvSpPr>
            <p:spPr>
              <a:xfrm>
                <a:off x="838200" y="1473622"/>
                <a:ext cx="10515600" cy="5297568"/>
              </a:xfrm>
              <a:blipFill>
                <a:blip r:embed="rId2"/>
                <a:stretch>
                  <a:fillRect l="-522" r="-232"/>
                </a:stretch>
              </a:blipFill>
            </p:spPr>
            <p:txBody>
              <a:bodyPr/>
              <a:lstStyle/>
              <a:p>
                <a:r>
                  <a:rPr lang="zh-CN" altLang="en-US">
                    <a:noFill/>
                  </a:rPr>
                  <a:t> </a:t>
                </a:r>
              </a:p>
            </p:txBody>
          </p:sp>
        </mc:Fallback>
      </mc:AlternateContent>
      <p:sp>
        <p:nvSpPr>
          <p:cNvPr id="3" name="标题 2">
            <a:extLst>
              <a:ext uri="{FF2B5EF4-FFF2-40B4-BE49-F238E27FC236}">
                <a16:creationId xmlns:a16="http://schemas.microsoft.com/office/drawing/2014/main" id="{D83FAEA1-16DF-485F-8B1E-97429BAA5D6F}"/>
              </a:ext>
            </a:extLst>
          </p:cNvPr>
          <p:cNvSpPr>
            <a:spLocks noGrp="1"/>
          </p:cNvSpPr>
          <p:nvPr>
            <p:ph type="title"/>
          </p:nvPr>
        </p:nvSpPr>
        <p:spPr/>
        <p:txBody>
          <a:bodyPr/>
          <a:lstStyle/>
          <a:p>
            <a:r>
              <a:rPr lang="zh-CN" altLang="en-US" dirty="0"/>
              <a:t>扩展：距离衰减</a:t>
            </a:r>
          </a:p>
        </p:txBody>
      </p:sp>
    </p:spTree>
    <p:extLst>
      <p:ext uri="{BB962C8B-B14F-4D97-AF65-F5344CB8AC3E}">
        <p14:creationId xmlns:p14="http://schemas.microsoft.com/office/powerpoint/2010/main" val="7359316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37F88632-57CA-4CB8-8201-A6F948450A76}"/>
              </a:ext>
            </a:extLst>
          </p:cNvPr>
          <p:cNvSpPr>
            <a:spLocks noGrp="1"/>
          </p:cNvSpPr>
          <p:nvPr>
            <p:ph idx="1"/>
          </p:nvPr>
        </p:nvSpPr>
        <p:spPr>
          <a:xfrm>
            <a:off x="838200" y="1473622"/>
            <a:ext cx="6465425" cy="5297568"/>
          </a:xfrm>
        </p:spPr>
        <p:txBody>
          <a:bodyPr/>
          <a:lstStyle/>
          <a:p>
            <a:r>
              <a:rPr lang="zh-CN" altLang="en-US" dirty="0"/>
              <a:t>参考资料（链接中也有介绍如何实现聚光灯和平行光源的效果）：</a:t>
            </a:r>
            <a:r>
              <a:rPr lang="en-US" altLang="zh-CN" dirty="0">
                <a:hlinkClick r:id="rId2"/>
              </a:rPr>
              <a:t>https://learnopengl-cn.readthedocs.io/zh/latest/02%20Lighting/05%20Light%20casters/</a:t>
            </a:r>
            <a:endParaRPr lang="en-US" altLang="zh-CN" dirty="0"/>
          </a:p>
          <a:p>
            <a:r>
              <a:rPr lang="zh-CN" altLang="en-US" dirty="0"/>
              <a:t>右边表格是不同光照有效距离下的对应的参数设置</a:t>
            </a:r>
            <a:endParaRPr lang="en-US" altLang="zh-CN" dirty="0"/>
          </a:p>
        </p:txBody>
      </p:sp>
      <p:sp>
        <p:nvSpPr>
          <p:cNvPr id="3" name="标题 2">
            <a:extLst>
              <a:ext uri="{FF2B5EF4-FFF2-40B4-BE49-F238E27FC236}">
                <a16:creationId xmlns:a16="http://schemas.microsoft.com/office/drawing/2014/main" id="{D83FAEA1-16DF-485F-8B1E-97429BAA5D6F}"/>
              </a:ext>
            </a:extLst>
          </p:cNvPr>
          <p:cNvSpPr>
            <a:spLocks noGrp="1"/>
          </p:cNvSpPr>
          <p:nvPr>
            <p:ph type="title"/>
          </p:nvPr>
        </p:nvSpPr>
        <p:spPr/>
        <p:txBody>
          <a:bodyPr/>
          <a:lstStyle/>
          <a:p>
            <a:r>
              <a:rPr lang="zh-CN" altLang="en-US" dirty="0"/>
              <a:t>扩展：距离衰减</a:t>
            </a:r>
          </a:p>
        </p:txBody>
      </p:sp>
      <p:pic>
        <p:nvPicPr>
          <p:cNvPr id="4" name="图片 3">
            <a:extLst>
              <a:ext uri="{FF2B5EF4-FFF2-40B4-BE49-F238E27FC236}">
                <a16:creationId xmlns:a16="http://schemas.microsoft.com/office/drawing/2014/main" id="{FEC3112A-BA66-4878-BEB2-31897D27F2BF}"/>
              </a:ext>
            </a:extLst>
          </p:cNvPr>
          <p:cNvPicPr>
            <a:picLocks noChangeAspect="1"/>
          </p:cNvPicPr>
          <p:nvPr/>
        </p:nvPicPr>
        <p:blipFill>
          <a:blip r:embed="rId3"/>
          <a:stretch>
            <a:fillRect/>
          </a:stretch>
        </p:blipFill>
        <p:spPr>
          <a:xfrm>
            <a:off x="7442522" y="307809"/>
            <a:ext cx="4278140" cy="6242382"/>
          </a:xfrm>
          <a:prstGeom prst="rect">
            <a:avLst/>
          </a:prstGeom>
        </p:spPr>
      </p:pic>
    </p:spTree>
    <p:extLst>
      <p:ext uri="{BB962C8B-B14F-4D97-AF65-F5344CB8AC3E}">
        <p14:creationId xmlns:p14="http://schemas.microsoft.com/office/powerpoint/2010/main" val="22292769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A467CC7-8AF1-46C1-B7CF-FFDAB62B7F1A}"/>
              </a:ext>
            </a:extLst>
          </p:cNvPr>
          <p:cNvSpPr>
            <a:spLocks noGrp="1"/>
          </p:cNvSpPr>
          <p:nvPr>
            <p:ph idx="1"/>
          </p:nvPr>
        </p:nvSpPr>
        <p:spPr/>
        <p:txBody>
          <a:bodyPr/>
          <a:lstStyle/>
          <a:p>
            <a:r>
              <a:rPr lang="zh-CN" altLang="en-US" dirty="0"/>
              <a:t> 在</a:t>
            </a:r>
            <a:r>
              <a:rPr lang="en-US" altLang="zh-CN" dirty="0" err="1"/>
              <a:t>Phong</a:t>
            </a:r>
            <a:r>
              <a:rPr lang="zh-CN" altLang="en-US" dirty="0"/>
              <a:t>模型中，镜面光反射项计算量较大</a:t>
            </a:r>
          </a:p>
          <a:p>
            <a:pPr lvl="1"/>
            <a:r>
              <a:rPr lang="zh-CN" altLang="en-US" dirty="0"/>
              <a:t>需要为每个顶点计算一个新的反射向量与视角方向的夹角</a:t>
            </a:r>
          </a:p>
          <a:p>
            <a:r>
              <a:rPr lang="en-US" altLang="zh-CN" dirty="0"/>
              <a:t>Blinn-</a:t>
            </a:r>
            <a:r>
              <a:rPr lang="en-US" altLang="zh-CN" dirty="0" err="1"/>
              <a:t>Phong</a:t>
            </a:r>
            <a:r>
              <a:rPr lang="zh-CN" altLang="en-US" dirty="0"/>
              <a:t>模型</a:t>
            </a:r>
          </a:p>
          <a:p>
            <a:pPr lvl="1"/>
            <a:r>
              <a:rPr lang="en-US" altLang="zh-CN" dirty="0"/>
              <a:t>Blinn</a:t>
            </a:r>
            <a:r>
              <a:rPr lang="zh-CN" altLang="en-US" dirty="0"/>
              <a:t>利用中半角向量，避免求反射角，从而使得计算效率更高</a:t>
            </a:r>
          </a:p>
          <a:p>
            <a:pPr lvl="1"/>
            <a:r>
              <a:rPr lang="zh-CN" altLang="en-US" dirty="0"/>
              <a:t>𝒉是𝒍和𝒗的平分单位向量，即</a:t>
            </a:r>
          </a:p>
          <a:p>
            <a:pPr lvl="1"/>
            <a:r>
              <a:rPr lang="zh-CN" altLang="en-US" dirty="0"/>
              <a:t>𝟐𝝍</a:t>
            </a:r>
            <a:r>
              <a:rPr lang="en-US" altLang="zh-CN" dirty="0"/>
              <a:t>=</a:t>
            </a:r>
            <a:r>
              <a:rPr lang="zh-CN" altLang="en-US" dirty="0"/>
              <a:t>𝝓，因此可以用𝝍替换𝝓</a:t>
            </a:r>
          </a:p>
          <a:p>
            <a:pPr lvl="1"/>
            <a:r>
              <a:rPr lang="zh-CN" altLang="en-US" dirty="0"/>
              <a:t>在片元着色器中使用</a:t>
            </a:r>
          </a:p>
          <a:p>
            <a:r>
              <a:rPr lang="zh-CN" altLang="en-US" dirty="0"/>
              <a:t>片元着色器中</a:t>
            </a:r>
          </a:p>
          <a:p>
            <a:pPr lvl="1"/>
            <a:r>
              <a:rPr lang="zh-CN" altLang="en-US" dirty="0"/>
              <a:t>半角方向 </a:t>
            </a:r>
            <a:r>
              <a:rPr lang="en-US" altLang="zh-CN" dirty="0"/>
              <a:t>h=normalize(L+V)</a:t>
            </a:r>
          </a:p>
          <a:p>
            <a:endParaRPr lang="en-US" altLang="zh-CN" dirty="0"/>
          </a:p>
          <a:p>
            <a:endParaRPr lang="en-US" altLang="zh-CN" dirty="0"/>
          </a:p>
          <a:p>
            <a:endParaRPr lang="en-US" altLang="zh-CN" dirty="0"/>
          </a:p>
          <a:p>
            <a:endParaRPr lang="zh-CN" altLang="en-US" dirty="0"/>
          </a:p>
        </p:txBody>
      </p:sp>
      <p:sp>
        <p:nvSpPr>
          <p:cNvPr id="3" name="标题 2">
            <a:extLst>
              <a:ext uri="{FF2B5EF4-FFF2-40B4-BE49-F238E27FC236}">
                <a16:creationId xmlns:a16="http://schemas.microsoft.com/office/drawing/2014/main" id="{22ED456F-D376-425E-80AB-892A06D111A5}"/>
              </a:ext>
            </a:extLst>
          </p:cNvPr>
          <p:cNvSpPr>
            <a:spLocks noGrp="1"/>
          </p:cNvSpPr>
          <p:nvPr>
            <p:ph type="title"/>
          </p:nvPr>
        </p:nvSpPr>
        <p:spPr/>
        <p:txBody>
          <a:bodyPr/>
          <a:lstStyle/>
          <a:p>
            <a:r>
              <a:rPr lang="zh-CN" altLang="en-US" dirty="0"/>
              <a:t>扩展：</a:t>
            </a:r>
            <a:r>
              <a:rPr lang="en-US" altLang="zh-CN" dirty="0"/>
              <a:t>Blinn-Pong</a:t>
            </a:r>
            <a:r>
              <a:rPr lang="zh-CN" altLang="en-US" dirty="0"/>
              <a:t>反射模型</a:t>
            </a:r>
          </a:p>
        </p:txBody>
      </p:sp>
      <p:pic>
        <p:nvPicPr>
          <p:cNvPr id="5" name="图片 4">
            <a:extLst>
              <a:ext uri="{FF2B5EF4-FFF2-40B4-BE49-F238E27FC236}">
                <a16:creationId xmlns:a16="http://schemas.microsoft.com/office/drawing/2014/main" id="{64A55DDF-9C18-4916-AC4A-8DDF18AF1394}"/>
              </a:ext>
            </a:extLst>
          </p:cNvPr>
          <p:cNvPicPr>
            <a:picLocks noChangeAspect="1"/>
          </p:cNvPicPr>
          <p:nvPr/>
        </p:nvPicPr>
        <p:blipFill>
          <a:blip r:embed="rId2"/>
          <a:stretch>
            <a:fillRect/>
          </a:stretch>
        </p:blipFill>
        <p:spPr>
          <a:xfrm>
            <a:off x="8321705" y="1206778"/>
            <a:ext cx="3451195" cy="2680494"/>
          </a:xfrm>
          <a:prstGeom prst="rect">
            <a:avLst/>
          </a:prstGeom>
        </p:spPr>
      </p:pic>
      <p:pic>
        <p:nvPicPr>
          <p:cNvPr id="4" name="图片 3">
            <a:extLst>
              <a:ext uri="{FF2B5EF4-FFF2-40B4-BE49-F238E27FC236}">
                <a16:creationId xmlns:a16="http://schemas.microsoft.com/office/drawing/2014/main" id="{7A0E815C-8957-4E5F-A461-C094B12397CF}"/>
              </a:ext>
            </a:extLst>
          </p:cNvPr>
          <p:cNvPicPr>
            <a:picLocks noChangeAspect="1"/>
          </p:cNvPicPr>
          <p:nvPr/>
        </p:nvPicPr>
        <p:blipFill>
          <a:blip r:embed="rId3"/>
          <a:stretch>
            <a:fillRect/>
          </a:stretch>
        </p:blipFill>
        <p:spPr>
          <a:xfrm>
            <a:off x="4499535" y="4968825"/>
            <a:ext cx="7405676" cy="1364793"/>
          </a:xfrm>
          <a:prstGeom prst="rect">
            <a:avLst/>
          </a:prstGeom>
        </p:spPr>
      </p:pic>
    </p:spTree>
    <p:extLst>
      <p:ext uri="{BB962C8B-B14F-4D97-AF65-F5344CB8AC3E}">
        <p14:creationId xmlns:p14="http://schemas.microsoft.com/office/powerpoint/2010/main" val="6617641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A467CC7-8AF1-46C1-B7CF-FFDAB62B7F1A}"/>
              </a:ext>
            </a:extLst>
          </p:cNvPr>
          <p:cNvSpPr>
            <a:spLocks noGrp="1"/>
          </p:cNvSpPr>
          <p:nvPr>
            <p:ph idx="1"/>
          </p:nvPr>
        </p:nvSpPr>
        <p:spPr/>
        <p:txBody>
          <a:bodyPr/>
          <a:lstStyle/>
          <a:p>
            <a:r>
              <a:rPr lang="zh-CN" altLang="en-US" dirty="0"/>
              <a:t>当我们完成实验，转动相机的时候，你会发现光照有些不正常</a:t>
            </a:r>
            <a:endParaRPr lang="en-US" altLang="zh-CN" dirty="0"/>
          </a:p>
          <a:p>
            <a:pPr lvl="1"/>
            <a:r>
              <a:rPr lang="zh-CN" altLang="en-US" dirty="0"/>
              <a:t>比如图中杰尼龟的尾部出现了光照，我们的代码中，背对光源的面的顶点不会计算镜面反射，但是这个尾部曲面是面向光源的，所以它出现了镜面反射</a:t>
            </a:r>
            <a:endParaRPr lang="en-US" altLang="zh-CN" dirty="0"/>
          </a:p>
          <a:p>
            <a:pPr lvl="1"/>
            <a:r>
              <a:rPr lang="zh-CN" altLang="en-US" dirty="0"/>
              <a:t>按理说被遮挡的部分是不应该出现这样的效果，这块地方应该是落于</a:t>
            </a:r>
            <a:r>
              <a:rPr lang="zh-CN" altLang="en-US" b="1" dirty="0"/>
              <a:t>阴影区域的，阴影是光线被阻挡的结果</a:t>
            </a:r>
            <a:endParaRPr lang="en-US" altLang="zh-CN" b="1" dirty="0"/>
          </a:p>
          <a:p>
            <a:pPr lvl="1"/>
            <a:r>
              <a:rPr lang="zh-CN" altLang="en-US" dirty="0"/>
              <a:t>因此为了解决我们的问题，需要将阴影绘制在这个光线无法照射的区域，我们之前学习的阴影绘制方法，它适用范围有限，不能用于解决我们这里的情况，目前还有另一种阴影绘制方法叫</a:t>
            </a:r>
            <a:r>
              <a:rPr lang="zh-CN" altLang="en-US" b="1" dirty="0"/>
              <a:t>阴影映射，</a:t>
            </a:r>
            <a:r>
              <a:rPr lang="zh-CN" altLang="en-US" dirty="0"/>
              <a:t>它可以模拟出更加接近真实的阴影效果，具体的方法可以参考下面的链接进行学习</a:t>
            </a:r>
            <a:endParaRPr lang="en-US" altLang="zh-CN" dirty="0"/>
          </a:p>
          <a:p>
            <a:r>
              <a:rPr lang="zh-CN" altLang="en-US" dirty="0"/>
              <a:t>参考以下链接进行学习</a:t>
            </a:r>
            <a:endParaRPr lang="en-US" altLang="zh-CN" dirty="0"/>
          </a:p>
          <a:p>
            <a:pPr lvl="1"/>
            <a:r>
              <a:rPr lang="en-US" altLang="zh-CN" dirty="0">
                <a:hlinkClick r:id="rId2"/>
              </a:rPr>
              <a:t>https://learnopengl-cn.readthedocs.io/zh/latest/05%20Advanced%20Lighting/03%20Shadows/01%20Shadow%20Mapping/</a:t>
            </a:r>
            <a:endParaRPr lang="en-US" altLang="zh-CN" dirty="0"/>
          </a:p>
          <a:p>
            <a:endParaRPr lang="en-US" altLang="zh-CN" dirty="0"/>
          </a:p>
          <a:p>
            <a:endParaRPr lang="en-US" altLang="zh-CN" dirty="0"/>
          </a:p>
          <a:p>
            <a:endParaRPr lang="en-US" altLang="zh-CN" dirty="0"/>
          </a:p>
          <a:p>
            <a:endParaRPr lang="zh-CN" altLang="en-US" dirty="0"/>
          </a:p>
        </p:txBody>
      </p:sp>
      <p:sp>
        <p:nvSpPr>
          <p:cNvPr id="3" name="标题 2">
            <a:extLst>
              <a:ext uri="{FF2B5EF4-FFF2-40B4-BE49-F238E27FC236}">
                <a16:creationId xmlns:a16="http://schemas.microsoft.com/office/drawing/2014/main" id="{22ED456F-D376-425E-80AB-892A06D111A5}"/>
              </a:ext>
            </a:extLst>
          </p:cNvPr>
          <p:cNvSpPr>
            <a:spLocks noGrp="1"/>
          </p:cNvSpPr>
          <p:nvPr>
            <p:ph type="title"/>
          </p:nvPr>
        </p:nvSpPr>
        <p:spPr/>
        <p:txBody>
          <a:bodyPr/>
          <a:lstStyle/>
          <a:p>
            <a:r>
              <a:rPr lang="zh-CN" altLang="en-US" dirty="0"/>
              <a:t>扩展：阴影映射</a:t>
            </a:r>
          </a:p>
        </p:txBody>
      </p:sp>
      <p:pic>
        <p:nvPicPr>
          <p:cNvPr id="7" name="图片 6">
            <a:extLst>
              <a:ext uri="{FF2B5EF4-FFF2-40B4-BE49-F238E27FC236}">
                <a16:creationId xmlns:a16="http://schemas.microsoft.com/office/drawing/2014/main" id="{37EAE183-A604-45C7-BE32-D02AEBD19113}"/>
              </a:ext>
            </a:extLst>
          </p:cNvPr>
          <p:cNvPicPr>
            <a:picLocks noChangeAspect="1"/>
          </p:cNvPicPr>
          <p:nvPr/>
        </p:nvPicPr>
        <p:blipFill>
          <a:blip r:embed="rId3"/>
          <a:stretch>
            <a:fillRect/>
          </a:stretch>
        </p:blipFill>
        <p:spPr>
          <a:xfrm>
            <a:off x="8237764" y="165238"/>
            <a:ext cx="1621972" cy="1702802"/>
          </a:xfrm>
          <a:prstGeom prst="rect">
            <a:avLst/>
          </a:prstGeom>
        </p:spPr>
      </p:pic>
    </p:spTree>
    <p:extLst>
      <p:ext uri="{BB962C8B-B14F-4D97-AF65-F5344CB8AC3E}">
        <p14:creationId xmlns:p14="http://schemas.microsoft.com/office/powerpoint/2010/main" val="31582643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1F4661B-7E1E-4934-AA11-854E0DD71A5A}"/>
              </a:ext>
            </a:extLst>
          </p:cNvPr>
          <p:cNvSpPr>
            <a:spLocks noGrp="1"/>
          </p:cNvSpPr>
          <p:nvPr>
            <p:ph idx="1"/>
          </p:nvPr>
        </p:nvSpPr>
        <p:spPr>
          <a:xfrm>
            <a:off x="838200" y="1473622"/>
            <a:ext cx="6610350" cy="4703341"/>
          </a:xfrm>
        </p:spPr>
        <p:txBody>
          <a:bodyPr/>
          <a:lstStyle/>
          <a:p>
            <a:pPr>
              <a:lnSpc>
                <a:spcPct val="120000"/>
              </a:lnSpc>
            </a:pPr>
            <a:r>
              <a:rPr lang="en-US" altLang="zh-CN" sz="2000" dirty="0">
                <a:latin typeface="微软雅黑" panose="020B0503020204020204" pitchFamily="34" charset="-122"/>
                <a:ea typeface="微软雅黑" panose="020B0503020204020204" pitchFamily="34" charset="-122"/>
              </a:rPr>
              <a:t>OpenGL wiki: </a:t>
            </a:r>
            <a:r>
              <a:rPr lang="en-US" altLang="zh-CN" dirty="0">
                <a:hlinkClick r:id="rId2"/>
              </a:rPr>
              <a:t>https://www.khronos.org/opengl/wiki/Rendering_Pipeline_Overview</a:t>
            </a:r>
            <a:endParaRPr lang="en-US" altLang="zh-CN" sz="2000" dirty="0">
              <a:latin typeface="微软雅黑" panose="020B0503020204020204" pitchFamily="34" charset="-122"/>
              <a:ea typeface="微软雅黑" panose="020B0503020204020204" pitchFamily="34" charset="-122"/>
            </a:endParaRPr>
          </a:p>
          <a:p>
            <a:pPr>
              <a:lnSpc>
                <a:spcPct val="120000"/>
              </a:lnSpc>
            </a:pPr>
            <a:r>
              <a:rPr lang="en-US" altLang="zh-CN" sz="2000" dirty="0" err="1">
                <a:latin typeface="微软雅黑" panose="020B0503020204020204" pitchFamily="34" charset="-122"/>
                <a:ea typeface="微软雅黑" panose="020B0503020204020204" pitchFamily="34" charset="-122"/>
              </a:rPr>
              <a:t>LearnOpenGL</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hlinkClick r:id="rId3"/>
              </a:rPr>
              <a:t>https://learnopengl-cn.github.io/</a:t>
            </a:r>
            <a:endParaRPr lang="en-US" altLang="zh-CN" sz="2000" dirty="0">
              <a:latin typeface="微软雅黑" panose="020B0503020204020204" pitchFamily="34" charset="-122"/>
              <a:ea typeface="微软雅黑" panose="020B0503020204020204" pitchFamily="34" charset="-122"/>
            </a:endParaRPr>
          </a:p>
          <a:p>
            <a:pPr>
              <a:lnSpc>
                <a:spcPct val="120000"/>
              </a:lnSpc>
            </a:pPr>
            <a:r>
              <a:rPr lang="en-US" altLang="zh-CN" sz="2000" dirty="0">
                <a:latin typeface="微软雅黑" panose="020B0503020204020204" pitchFamily="34" charset="-122"/>
                <a:ea typeface="微软雅黑" panose="020B0503020204020204" pitchFamily="34" charset="-122"/>
              </a:rPr>
              <a:t>OpenGL </a:t>
            </a:r>
            <a:r>
              <a:rPr lang="zh-CN" altLang="en-US" sz="2000" dirty="0">
                <a:latin typeface="微软雅黑" panose="020B0503020204020204" pitchFamily="34" charset="-122"/>
                <a:ea typeface="微软雅黑" panose="020B0503020204020204" pitchFamily="34" charset="-122"/>
              </a:rPr>
              <a:t>应用程序接口：</a:t>
            </a:r>
            <a:r>
              <a:rPr lang="en-US" altLang="zh-CN" sz="2000" dirty="0">
                <a:latin typeface="微软雅黑" panose="020B0503020204020204" pitchFamily="34" charset="-122"/>
                <a:ea typeface="微软雅黑" panose="020B0503020204020204" pitchFamily="34" charset="-122"/>
                <a:hlinkClick r:id="rId4"/>
              </a:rPr>
              <a:t>https://www.opengl.org/sdk/docs/man/</a:t>
            </a:r>
            <a:endParaRPr lang="en-US" altLang="zh-CN" sz="2000" dirty="0">
              <a:latin typeface="微软雅黑" panose="020B0503020204020204" pitchFamily="34" charset="-122"/>
              <a:ea typeface="微软雅黑" panose="020B0503020204020204" pitchFamily="34" charset="-122"/>
            </a:endParaRPr>
          </a:p>
          <a:p>
            <a:pPr>
              <a:lnSpc>
                <a:spcPct val="120000"/>
              </a:lnSpc>
            </a:pPr>
            <a:r>
              <a:rPr lang="en-US" altLang="zh-CN" sz="2000" dirty="0">
                <a:latin typeface="微软雅黑" panose="020B0503020204020204" pitchFamily="34" charset="-122"/>
                <a:ea typeface="微软雅黑" panose="020B0503020204020204" pitchFamily="34" charset="-122"/>
              </a:rPr>
              <a:t>OpenGL </a:t>
            </a:r>
            <a:r>
              <a:rPr lang="zh-CN" altLang="en-US" sz="2000" dirty="0">
                <a:latin typeface="微软雅黑" panose="020B0503020204020204" pitchFamily="34" charset="-122"/>
                <a:ea typeface="微软雅黑" panose="020B0503020204020204" pitchFamily="34" charset="-122"/>
              </a:rPr>
              <a:t>文档查询：</a:t>
            </a:r>
            <a:r>
              <a:rPr lang="en-US" altLang="zh-CN" dirty="0">
                <a:hlinkClick r:id="rId5"/>
              </a:rPr>
              <a:t>http://docs.gl/</a:t>
            </a:r>
            <a:endParaRPr lang="en-US" altLang="zh-CN" sz="2000" dirty="0">
              <a:latin typeface="微软雅黑" panose="020B0503020204020204" pitchFamily="34" charset="-122"/>
              <a:ea typeface="微软雅黑" panose="020B0503020204020204" pitchFamily="34" charset="-122"/>
            </a:endParaRPr>
          </a:p>
          <a:p>
            <a:pPr>
              <a:lnSpc>
                <a:spcPct val="120000"/>
              </a:lnSpc>
            </a:pPr>
            <a:r>
              <a:rPr lang="en-US" altLang="zh-CN" dirty="0">
                <a:latin typeface="微软雅黑" panose="020B0503020204020204" pitchFamily="34" charset="-122"/>
                <a:ea typeface="微软雅黑" panose="020B0503020204020204" pitchFamily="34" charset="-122"/>
              </a:rPr>
              <a:t>GLAD</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0" indent="0">
              <a:lnSpc>
                <a:spcPct val="120000"/>
              </a:lnSpc>
              <a:buNone/>
            </a:pPr>
            <a:r>
              <a:rPr lang="en-US" altLang="zh-CN"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hlinkClick r:id="rId6"/>
              </a:rPr>
              <a:t>https://glad.dav1d.de/</a:t>
            </a:r>
            <a:endParaRPr lang="en-US" altLang="zh-CN" sz="2000" dirty="0">
              <a:latin typeface="微软雅黑" panose="020B0503020204020204" pitchFamily="34" charset="-122"/>
              <a:ea typeface="微软雅黑" panose="020B0503020204020204" pitchFamily="34" charset="-122"/>
            </a:endParaRPr>
          </a:p>
          <a:p>
            <a:pPr>
              <a:lnSpc>
                <a:spcPct val="120000"/>
              </a:lnSpc>
            </a:pPr>
            <a:r>
              <a:rPr lang="en-US" altLang="zh-CN" sz="2000" dirty="0">
                <a:latin typeface="微软雅黑" panose="020B0503020204020204" pitchFamily="34" charset="-122"/>
                <a:ea typeface="微软雅黑" panose="020B0503020204020204" pitchFamily="34" charset="-122"/>
              </a:rPr>
              <a:t>GLFW </a:t>
            </a:r>
            <a:r>
              <a:rPr lang="zh-CN" altLang="en-US" sz="2000" dirty="0">
                <a:latin typeface="微软雅黑" panose="020B0503020204020204" pitchFamily="34" charset="-122"/>
                <a:ea typeface="微软雅黑" panose="020B0503020204020204" pitchFamily="34" charset="-122"/>
              </a:rPr>
              <a:t>文档查询：</a:t>
            </a:r>
            <a:endParaRPr lang="en-US" altLang="zh-CN" sz="2000" dirty="0">
              <a:latin typeface="微软雅黑" panose="020B0503020204020204" pitchFamily="34" charset="-122"/>
              <a:ea typeface="微软雅黑" panose="020B0503020204020204" pitchFamily="34" charset="-122"/>
            </a:endParaRPr>
          </a:p>
          <a:p>
            <a:pPr marL="0" indent="0">
              <a:lnSpc>
                <a:spcPct val="120000"/>
              </a:lnSpc>
              <a:buNone/>
            </a:pPr>
            <a:r>
              <a:rPr lang="en-US" altLang="zh-CN"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hlinkClick r:id="rId7"/>
              </a:rPr>
              <a:t>https://www.glfw.org/docs/latest/</a:t>
            </a:r>
            <a:endParaRPr lang="en-US" altLang="zh-CN" sz="2000" dirty="0">
              <a:latin typeface="微软雅黑" panose="020B0503020204020204" pitchFamily="34" charset="-122"/>
              <a:ea typeface="微软雅黑" panose="020B0503020204020204" pitchFamily="34" charset="-122"/>
            </a:endParaRPr>
          </a:p>
        </p:txBody>
      </p:sp>
      <p:sp>
        <p:nvSpPr>
          <p:cNvPr id="3" name="标题 2">
            <a:extLst>
              <a:ext uri="{FF2B5EF4-FFF2-40B4-BE49-F238E27FC236}">
                <a16:creationId xmlns:a16="http://schemas.microsoft.com/office/drawing/2014/main" id="{E8B2138A-50C1-4F76-A308-D99DCA0B0881}"/>
              </a:ext>
            </a:extLst>
          </p:cNvPr>
          <p:cNvSpPr>
            <a:spLocks noGrp="1"/>
          </p:cNvSpPr>
          <p:nvPr>
            <p:ph type="title"/>
          </p:nvPr>
        </p:nvSpPr>
        <p:spPr/>
        <p:txBody>
          <a:bodyPr/>
          <a:lstStyle/>
          <a:p>
            <a:r>
              <a:rPr lang="zh-CN" altLang="en-US" dirty="0"/>
              <a:t>参考资料</a:t>
            </a:r>
          </a:p>
        </p:txBody>
      </p:sp>
      <p:pic>
        <p:nvPicPr>
          <p:cNvPr id="4" name="内容占位符 3">
            <a:extLst>
              <a:ext uri="{FF2B5EF4-FFF2-40B4-BE49-F238E27FC236}">
                <a16:creationId xmlns:a16="http://schemas.microsoft.com/office/drawing/2014/main" id="{9B141CE8-5082-49AE-9ACC-C3875F3EC9A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8550" y="4081834"/>
            <a:ext cx="2287947" cy="2605088"/>
          </a:xfrm>
          <a:prstGeom prst="rect">
            <a:avLst/>
          </a:prstGeom>
        </p:spPr>
      </p:pic>
      <p:pic>
        <p:nvPicPr>
          <p:cNvPr id="5" name="图片 4">
            <a:extLst>
              <a:ext uri="{FF2B5EF4-FFF2-40B4-BE49-F238E27FC236}">
                <a16:creationId xmlns:a16="http://schemas.microsoft.com/office/drawing/2014/main" id="{EC4CB027-3265-4075-BC78-92009E864E25}"/>
              </a:ext>
            </a:extLst>
          </p:cNvPr>
          <p:cNvPicPr>
            <a:picLocks noChangeAspect="1"/>
          </p:cNvPicPr>
          <p:nvPr/>
        </p:nvPicPr>
        <p:blipFill>
          <a:blip r:embed="rId9"/>
          <a:stretch>
            <a:fillRect/>
          </a:stretch>
        </p:blipFill>
        <p:spPr>
          <a:xfrm>
            <a:off x="9896475" y="4115577"/>
            <a:ext cx="2101107" cy="2605088"/>
          </a:xfrm>
          <a:prstGeom prst="rect">
            <a:avLst/>
          </a:prstGeom>
        </p:spPr>
      </p:pic>
      <p:pic>
        <p:nvPicPr>
          <p:cNvPr id="6" name="图片 5">
            <a:extLst>
              <a:ext uri="{FF2B5EF4-FFF2-40B4-BE49-F238E27FC236}">
                <a16:creationId xmlns:a16="http://schemas.microsoft.com/office/drawing/2014/main" id="{883DDEE3-62A9-47E4-A5F8-6FF65D60E3DC}"/>
              </a:ext>
            </a:extLst>
          </p:cNvPr>
          <p:cNvPicPr>
            <a:picLocks noChangeAspect="1"/>
          </p:cNvPicPr>
          <p:nvPr/>
        </p:nvPicPr>
        <p:blipFill rotWithShape="1">
          <a:blip r:embed="rId10"/>
          <a:srcRect l="23776"/>
          <a:stretch/>
        </p:blipFill>
        <p:spPr>
          <a:xfrm>
            <a:off x="7600950" y="290285"/>
            <a:ext cx="4591050" cy="3516630"/>
          </a:xfrm>
          <a:prstGeom prst="rect">
            <a:avLst/>
          </a:prstGeom>
        </p:spPr>
      </p:pic>
    </p:spTree>
    <p:extLst>
      <p:ext uri="{BB962C8B-B14F-4D97-AF65-F5344CB8AC3E}">
        <p14:creationId xmlns:p14="http://schemas.microsoft.com/office/powerpoint/2010/main" val="11917797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B00E67-CD94-4B68-A5D8-705DAFE60465}"/>
              </a:ext>
            </a:extLst>
          </p:cNvPr>
          <p:cNvSpPr>
            <a:spLocks noGrp="1"/>
          </p:cNvSpPr>
          <p:nvPr>
            <p:ph type="title"/>
          </p:nvPr>
        </p:nvSpPr>
        <p:spPr>
          <a:xfrm>
            <a:off x="831850" y="1709738"/>
            <a:ext cx="11360150" cy="2852737"/>
          </a:xfrm>
        </p:spPr>
        <p:txBody>
          <a:bodyPr/>
          <a:lstStyle/>
          <a:p>
            <a:r>
              <a:rPr lang="en-US" altLang="zh-CN" dirty="0" err="1">
                <a:latin typeface="+mn-ea"/>
                <a:ea typeface="+mn-ea"/>
              </a:rPr>
              <a:t>Phong</a:t>
            </a:r>
            <a:r>
              <a:rPr lang="zh-CN" altLang="en-US" dirty="0">
                <a:latin typeface="+mn-ea"/>
                <a:ea typeface="+mn-ea"/>
              </a:rPr>
              <a:t>反射模型之</a:t>
            </a:r>
            <a:r>
              <a:rPr lang="en-US" altLang="zh-CN" dirty="0" err="1">
                <a:latin typeface="+mn-ea"/>
              </a:rPr>
              <a:t>Phong</a:t>
            </a:r>
            <a:r>
              <a:rPr lang="zh-CN" altLang="en-US" dirty="0">
                <a:latin typeface="+mn-ea"/>
              </a:rPr>
              <a:t>着色</a:t>
            </a:r>
            <a:endParaRPr lang="zh-CN" altLang="en-US" dirty="0"/>
          </a:p>
        </p:txBody>
      </p:sp>
      <p:sp>
        <p:nvSpPr>
          <p:cNvPr id="3" name="文本占位符 2">
            <a:extLst>
              <a:ext uri="{FF2B5EF4-FFF2-40B4-BE49-F238E27FC236}">
                <a16:creationId xmlns:a16="http://schemas.microsoft.com/office/drawing/2014/main" id="{49B53B3D-2C7C-4333-8B8C-71B343BB18B9}"/>
              </a:ext>
            </a:extLst>
          </p:cNvPr>
          <p:cNvSpPr>
            <a:spLocks noGrp="1"/>
          </p:cNvSpPr>
          <p:nvPr>
            <p:ph type="body" idx="1"/>
          </p:nvPr>
        </p:nvSpPr>
        <p:spPr/>
        <p:txBody>
          <a:bodyPr/>
          <a:lstStyle/>
          <a:p>
            <a:r>
              <a:rPr lang="zh-CN" altLang="en-US" dirty="0"/>
              <a:t>更加丝滑的光照效果</a:t>
            </a:r>
            <a:endParaRPr lang="en-US" altLang="zh-CN" dirty="0"/>
          </a:p>
        </p:txBody>
      </p:sp>
    </p:spTree>
    <p:extLst>
      <p:ext uri="{BB962C8B-B14F-4D97-AF65-F5344CB8AC3E}">
        <p14:creationId xmlns:p14="http://schemas.microsoft.com/office/powerpoint/2010/main" val="36423807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91216-919C-4C14-A1C4-EED5CD64B273}"/>
              </a:ext>
            </a:extLst>
          </p:cNvPr>
          <p:cNvSpPr>
            <a:spLocks noGrp="1"/>
          </p:cNvSpPr>
          <p:nvPr>
            <p:ph type="title"/>
          </p:nvPr>
        </p:nvSpPr>
        <p:spPr/>
        <p:txBody>
          <a:bodyPr/>
          <a:lstStyle/>
          <a:p>
            <a:r>
              <a:rPr lang="en-US" altLang="zh-CN" dirty="0"/>
              <a:t>Ground</a:t>
            </a:r>
            <a:r>
              <a:rPr lang="zh-CN" altLang="en-US" dirty="0"/>
              <a:t>着色</a:t>
            </a:r>
          </a:p>
        </p:txBody>
      </p:sp>
      <p:sp>
        <p:nvSpPr>
          <p:cNvPr id="7" name="内容占位符 6">
            <a:extLst>
              <a:ext uri="{FF2B5EF4-FFF2-40B4-BE49-F238E27FC236}">
                <a16:creationId xmlns:a16="http://schemas.microsoft.com/office/drawing/2014/main" id="{B73AA74B-A1AD-4D28-98E8-22EDA952282D}"/>
              </a:ext>
            </a:extLst>
          </p:cNvPr>
          <p:cNvSpPr>
            <a:spLocks noGrp="1"/>
          </p:cNvSpPr>
          <p:nvPr>
            <p:ph idx="1"/>
          </p:nvPr>
        </p:nvSpPr>
        <p:spPr/>
        <p:txBody>
          <a:bodyPr/>
          <a:lstStyle/>
          <a:p>
            <a:r>
              <a:rPr lang="zh-CN" altLang="en-US" dirty="0"/>
              <a:t>实验</a:t>
            </a:r>
            <a:r>
              <a:rPr lang="en-US" altLang="zh-CN" dirty="0"/>
              <a:t>3.3</a:t>
            </a:r>
            <a:r>
              <a:rPr lang="zh-CN" altLang="en-US" dirty="0"/>
              <a:t>中我们在顶点着色器中计算每个顶点的颜色，然后传递给片元着色器，片元着色器再插值计算面片中的每个像素的颜色，这种着色方法我们称为 </a:t>
            </a:r>
            <a:r>
              <a:rPr lang="en-US" altLang="zh-CN" dirty="0"/>
              <a:t>Ground </a:t>
            </a:r>
            <a:r>
              <a:rPr lang="zh-CN" altLang="en-US" dirty="0"/>
              <a:t>着色（光滑着色）</a:t>
            </a:r>
            <a:endParaRPr lang="en-US" altLang="zh-CN" dirty="0"/>
          </a:p>
          <a:p>
            <a:endParaRPr lang="zh-CN" altLang="en-US" dirty="0"/>
          </a:p>
        </p:txBody>
      </p:sp>
      <p:grpSp>
        <p:nvGrpSpPr>
          <p:cNvPr id="13" name="Group 19">
            <a:extLst>
              <a:ext uri="{FF2B5EF4-FFF2-40B4-BE49-F238E27FC236}">
                <a16:creationId xmlns:a16="http://schemas.microsoft.com/office/drawing/2014/main" id="{70F279B9-8654-47B4-AA46-9564ADFE58C4}"/>
              </a:ext>
            </a:extLst>
          </p:cNvPr>
          <p:cNvGrpSpPr/>
          <p:nvPr/>
        </p:nvGrpSpPr>
        <p:grpSpPr>
          <a:xfrm>
            <a:off x="9412284" y="3241037"/>
            <a:ext cx="2582701" cy="2900839"/>
            <a:chOff x="4393249" y="1948592"/>
            <a:chExt cx="3600000" cy="4043449"/>
          </a:xfrm>
        </p:grpSpPr>
        <p:pic>
          <p:nvPicPr>
            <p:cNvPr id="14" name="Picture 5">
              <a:extLst>
                <a:ext uri="{FF2B5EF4-FFF2-40B4-BE49-F238E27FC236}">
                  <a16:creationId xmlns:a16="http://schemas.microsoft.com/office/drawing/2014/main" id="{0B3BFD39-0B85-4686-AC31-1877024F5277}"/>
                </a:ext>
              </a:extLst>
            </p:cNvPr>
            <p:cNvPicPr>
              <a:picLocks noChangeAspect="1"/>
            </p:cNvPicPr>
            <p:nvPr/>
          </p:nvPicPr>
          <p:blipFill>
            <a:blip r:embed="rId2"/>
            <a:stretch>
              <a:fillRect/>
            </a:stretch>
          </p:blipFill>
          <p:spPr>
            <a:xfrm>
              <a:off x="4393249" y="1948592"/>
              <a:ext cx="3600000" cy="3600000"/>
            </a:xfrm>
            <a:prstGeom prst="rect">
              <a:avLst/>
            </a:prstGeom>
          </p:spPr>
        </p:pic>
        <p:sp>
          <p:nvSpPr>
            <p:cNvPr id="15" name="TextBox 14">
              <a:extLst>
                <a:ext uri="{FF2B5EF4-FFF2-40B4-BE49-F238E27FC236}">
                  <a16:creationId xmlns:a16="http://schemas.microsoft.com/office/drawing/2014/main" id="{A5F357A8-D4BA-4A8B-8A8A-81C5E3233528}"/>
                </a:ext>
              </a:extLst>
            </p:cNvPr>
            <p:cNvSpPr txBox="1"/>
            <p:nvPr/>
          </p:nvSpPr>
          <p:spPr>
            <a:xfrm>
              <a:off x="4633549" y="5477233"/>
              <a:ext cx="3119402" cy="514808"/>
            </a:xfrm>
            <a:prstGeom prst="rect">
              <a:avLst/>
            </a:prstGeom>
            <a:noFill/>
          </p:spPr>
          <p:txBody>
            <a:bodyPr wrap="square" rtlCol="0">
              <a:spAutoFit/>
            </a:bodyPr>
            <a:lstStyle/>
            <a:p>
              <a:pPr algn="ctr"/>
              <a:r>
                <a:rPr lang="zh-CN" altLang="en-US" dirty="0">
                  <a:latin typeface="+mn-ea"/>
                </a:rPr>
                <a:t>片元着色器输出</a:t>
              </a:r>
            </a:p>
          </p:txBody>
        </p:sp>
      </p:grpSp>
      <p:grpSp>
        <p:nvGrpSpPr>
          <p:cNvPr id="16" name="组合 15">
            <a:extLst>
              <a:ext uri="{FF2B5EF4-FFF2-40B4-BE49-F238E27FC236}">
                <a16:creationId xmlns:a16="http://schemas.microsoft.com/office/drawing/2014/main" id="{E0C3F4B0-53FD-4106-8CEE-26D880623C2A}"/>
              </a:ext>
            </a:extLst>
          </p:cNvPr>
          <p:cNvGrpSpPr/>
          <p:nvPr/>
        </p:nvGrpSpPr>
        <p:grpSpPr>
          <a:xfrm>
            <a:off x="5998166" y="3310424"/>
            <a:ext cx="3493172" cy="2908489"/>
            <a:chOff x="3761663" y="2391778"/>
            <a:chExt cx="4869098" cy="4054113"/>
          </a:xfrm>
        </p:grpSpPr>
        <p:sp>
          <p:nvSpPr>
            <p:cNvPr id="17" name="矩形 16">
              <a:extLst>
                <a:ext uri="{FF2B5EF4-FFF2-40B4-BE49-F238E27FC236}">
                  <a16:creationId xmlns:a16="http://schemas.microsoft.com/office/drawing/2014/main" id="{0CD617A9-2656-4AFE-85B7-1E24226EDEA3}"/>
                </a:ext>
              </a:extLst>
            </p:cNvPr>
            <p:cNvSpPr/>
            <p:nvPr/>
          </p:nvSpPr>
          <p:spPr>
            <a:xfrm>
              <a:off x="5667153" y="4178595"/>
              <a:ext cx="116959" cy="12312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8" name="Oval 37">
              <a:extLst>
                <a:ext uri="{FF2B5EF4-FFF2-40B4-BE49-F238E27FC236}">
                  <a16:creationId xmlns:a16="http://schemas.microsoft.com/office/drawing/2014/main" id="{53A8FC61-3975-43BE-8CD1-48210DA1EC2B}"/>
                </a:ext>
              </a:extLst>
            </p:cNvPr>
            <p:cNvSpPr/>
            <p:nvPr/>
          </p:nvSpPr>
          <p:spPr>
            <a:xfrm>
              <a:off x="5812248" y="4106278"/>
              <a:ext cx="133350" cy="13335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19" name="Oval 2">
              <a:extLst>
                <a:ext uri="{FF2B5EF4-FFF2-40B4-BE49-F238E27FC236}">
                  <a16:creationId xmlns:a16="http://schemas.microsoft.com/office/drawing/2014/main" id="{DF071ECA-3F61-4C9E-B9F0-2BDE1F7E9699}"/>
                </a:ext>
              </a:extLst>
            </p:cNvPr>
            <p:cNvSpPr/>
            <p:nvPr/>
          </p:nvSpPr>
          <p:spPr>
            <a:xfrm>
              <a:off x="6126573" y="2391778"/>
              <a:ext cx="133350" cy="13335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0" name="Oval 20">
              <a:extLst>
                <a:ext uri="{FF2B5EF4-FFF2-40B4-BE49-F238E27FC236}">
                  <a16:creationId xmlns:a16="http://schemas.microsoft.com/office/drawing/2014/main" id="{71CA1E89-FB9F-4C25-8A25-A0F984EC067D}"/>
                </a:ext>
              </a:extLst>
            </p:cNvPr>
            <p:cNvSpPr/>
            <p:nvPr/>
          </p:nvSpPr>
          <p:spPr>
            <a:xfrm>
              <a:off x="4791453" y="5027377"/>
              <a:ext cx="133350" cy="1333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1" name="Oval 21">
              <a:extLst>
                <a:ext uri="{FF2B5EF4-FFF2-40B4-BE49-F238E27FC236}">
                  <a16:creationId xmlns:a16="http://schemas.microsoft.com/office/drawing/2014/main" id="{2275B099-3D3C-47C4-BF29-F277E60BDA2B}"/>
                </a:ext>
              </a:extLst>
            </p:cNvPr>
            <p:cNvSpPr/>
            <p:nvPr/>
          </p:nvSpPr>
          <p:spPr>
            <a:xfrm>
              <a:off x="7453381" y="5027377"/>
              <a:ext cx="133350" cy="133350"/>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22" name="Oval 24">
              <a:extLst>
                <a:ext uri="{FF2B5EF4-FFF2-40B4-BE49-F238E27FC236}">
                  <a16:creationId xmlns:a16="http://schemas.microsoft.com/office/drawing/2014/main" id="{BE84C907-7EDF-4631-8378-AC92D9E0322C}"/>
                </a:ext>
              </a:extLst>
            </p:cNvPr>
            <p:cNvSpPr/>
            <p:nvPr/>
          </p:nvSpPr>
          <p:spPr>
            <a:xfrm>
              <a:off x="5812248" y="4106278"/>
              <a:ext cx="133350" cy="133350"/>
            </a:xfrm>
            <a:prstGeom prst="ellipse">
              <a:avLst/>
            </a:prstGeom>
            <a:solidFill>
              <a:srgbClr val="723657"/>
            </a:solidFill>
            <a:ln>
              <a:solidFill>
                <a:srgbClr val="72365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nvGrpSpPr>
            <p:cNvPr id="23" name="Group 39">
              <a:extLst>
                <a:ext uri="{FF2B5EF4-FFF2-40B4-BE49-F238E27FC236}">
                  <a16:creationId xmlns:a16="http://schemas.microsoft.com/office/drawing/2014/main" id="{96917206-E85E-42DD-8750-F0EEF2530037}"/>
                </a:ext>
              </a:extLst>
            </p:cNvPr>
            <p:cNvGrpSpPr/>
            <p:nvPr/>
          </p:nvGrpSpPr>
          <p:grpSpPr>
            <a:xfrm>
              <a:off x="4858128" y="2505599"/>
              <a:ext cx="2661928" cy="2588453"/>
              <a:chOff x="4858128" y="2505599"/>
              <a:chExt cx="2661928" cy="2588453"/>
            </a:xfrm>
          </p:grpSpPr>
          <p:cxnSp>
            <p:nvCxnSpPr>
              <p:cNvPr id="34" name="Straight Connector 11">
                <a:extLst>
                  <a:ext uri="{FF2B5EF4-FFF2-40B4-BE49-F238E27FC236}">
                    <a16:creationId xmlns:a16="http://schemas.microsoft.com/office/drawing/2014/main" id="{7602A5AA-70D5-4F1B-9A0A-E511432E57C7}"/>
                  </a:ext>
                </a:extLst>
              </p:cNvPr>
              <p:cNvCxnSpPr>
                <a:stCxn id="19" idx="3"/>
                <a:endCxn id="20" idx="0"/>
              </p:cNvCxnSpPr>
              <p:nvPr/>
            </p:nvCxnSpPr>
            <p:spPr>
              <a:xfrm flipH="1">
                <a:off x="4858128" y="2505599"/>
                <a:ext cx="1287974" cy="2521778"/>
              </a:xfrm>
              <a:prstGeom prst="line">
                <a:avLst/>
              </a:prstGeom>
              <a:ln w="19050">
                <a:solidFill>
                  <a:schemeClr val="bg2">
                    <a:lumMod val="75000"/>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5" name="Straight Connector 26">
                <a:extLst>
                  <a:ext uri="{FF2B5EF4-FFF2-40B4-BE49-F238E27FC236}">
                    <a16:creationId xmlns:a16="http://schemas.microsoft.com/office/drawing/2014/main" id="{3232AF7F-E898-4364-8F06-9466E3545DB8}"/>
                  </a:ext>
                </a:extLst>
              </p:cNvPr>
              <p:cNvCxnSpPr>
                <a:stCxn id="19" idx="5"/>
                <a:endCxn id="21" idx="0"/>
              </p:cNvCxnSpPr>
              <p:nvPr/>
            </p:nvCxnSpPr>
            <p:spPr>
              <a:xfrm>
                <a:off x="6240394" y="2505599"/>
                <a:ext cx="1279662" cy="2521778"/>
              </a:xfrm>
              <a:prstGeom prst="line">
                <a:avLst/>
              </a:prstGeom>
              <a:ln w="19050">
                <a:solidFill>
                  <a:schemeClr val="bg2">
                    <a:lumMod val="75000"/>
                    <a:alpha val="2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6" name="Straight Connector 29">
                <a:extLst>
                  <a:ext uri="{FF2B5EF4-FFF2-40B4-BE49-F238E27FC236}">
                    <a16:creationId xmlns:a16="http://schemas.microsoft.com/office/drawing/2014/main" id="{5B273FC7-A34C-4A39-B232-2070E11EFD99}"/>
                  </a:ext>
                </a:extLst>
              </p:cNvPr>
              <p:cNvCxnSpPr>
                <a:stCxn id="20" idx="6"/>
                <a:endCxn id="21" idx="2"/>
              </p:cNvCxnSpPr>
              <p:nvPr/>
            </p:nvCxnSpPr>
            <p:spPr>
              <a:xfrm>
                <a:off x="4924803" y="5094052"/>
                <a:ext cx="2528578" cy="0"/>
              </a:xfrm>
              <a:prstGeom prst="line">
                <a:avLst/>
              </a:prstGeom>
              <a:ln w="19050">
                <a:solidFill>
                  <a:schemeClr val="bg2">
                    <a:lumMod val="75000"/>
                    <a:alpha val="2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4" name="Group 38">
              <a:extLst>
                <a:ext uri="{FF2B5EF4-FFF2-40B4-BE49-F238E27FC236}">
                  <a16:creationId xmlns:a16="http://schemas.microsoft.com/office/drawing/2014/main" id="{7C188ED5-3421-47F2-AD0A-569A56051B3D}"/>
                </a:ext>
              </a:extLst>
            </p:cNvPr>
            <p:cNvGrpSpPr/>
            <p:nvPr/>
          </p:nvGrpSpPr>
          <p:grpSpPr>
            <a:xfrm>
              <a:off x="4905274" y="2525128"/>
              <a:ext cx="2567636" cy="2521778"/>
              <a:chOff x="4905274" y="2525128"/>
              <a:chExt cx="2567636" cy="2521778"/>
            </a:xfrm>
          </p:grpSpPr>
          <p:cxnSp>
            <p:nvCxnSpPr>
              <p:cNvPr id="31" name="Straight Connector 31">
                <a:extLst>
                  <a:ext uri="{FF2B5EF4-FFF2-40B4-BE49-F238E27FC236}">
                    <a16:creationId xmlns:a16="http://schemas.microsoft.com/office/drawing/2014/main" id="{4934A64C-E170-4F6C-85AD-8C26A48FC385}"/>
                  </a:ext>
                </a:extLst>
              </p:cNvPr>
              <p:cNvCxnSpPr>
                <a:stCxn id="22" idx="0"/>
                <a:endCxn id="19" idx="4"/>
              </p:cNvCxnSpPr>
              <p:nvPr/>
            </p:nvCxnSpPr>
            <p:spPr>
              <a:xfrm flipV="1">
                <a:off x="5878923" y="2525128"/>
                <a:ext cx="314325" cy="1581150"/>
              </a:xfrm>
              <a:prstGeom prst="line">
                <a:avLst/>
              </a:prstGeom>
              <a:ln w="19050">
                <a:solidFill>
                  <a:schemeClr val="accent6">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2" name="Straight Connector 33">
                <a:extLst>
                  <a:ext uri="{FF2B5EF4-FFF2-40B4-BE49-F238E27FC236}">
                    <a16:creationId xmlns:a16="http://schemas.microsoft.com/office/drawing/2014/main" id="{9494E5A4-E04B-41D0-8706-6188FC539053}"/>
                  </a:ext>
                </a:extLst>
              </p:cNvPr>
              <p:cNvCxnSpPr>
                <a:stCxn id="22" idx="3"/>
                <a:endCxn id="20" idx="7"/>
              </p:cNvCxnSpPr>
              <p:nvPr/>
            </p:nvCxnSpPr>
            <p:spPr>
              <a:xfrm flipH="1">
                <a:off x="4905274" y="4220099"/>
                <a:ext cx="926503" cy="826807"/>
              </a:xfrm>
              <a:prstGeom prst="line">
                <a:avLst/>
              </a:prstGeom>
              <a:ln w="19050">
                <a:solidFill>
                  <a:schemeClr val="accent6">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33" name="Straight Connector 35">
                <a:extLst>
                  <a:ext uri="{FF2B5EF4-FFF2-40B4-BE49-F238E27FC236}">
                    <a16:creationId xmlns:a16="http://schemas.microsoft.com/office/drawing/2014/main" id="{65194D7B-BEEF-4F38-8DC9-1F978D23D5AE}"/>
                  </a:ext>
                </a:extLst>
              </p:cNvPr>
              <p:cNvCxnSpPr>
                <a:stCxn id="22" idx="5"/>
                <a:endCxn id="21" idx="1"/>
              </p:cNvCxnSpPr>
              <p:nvPr/>
            </p:nvCxnSpPr>
            <p:spPr>
              <a:xfrm>
                <a:off x="5926069" y="4220099"/>
                <a:ext cx="1546841" cy="826807"/>
              </a:xfrm>
              <a:prstGeom prst="line">
                <a:avLst/>
              </a:prstGeom>
              <a:ln w="19050">
                <a:solidFill>
                  <a:schemeClr val="accent6">
                    <a:lumMod val="40000"/>
                    <a:lumOff val="6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5" name="Group 43">
              <a:extLst>
                <a:ext uri="{FF2B5EF4-FFF2-40B4-BE49-F238E27FC236}">
                  <a16:creationId xmlns:a16="http://schemas.microsoft.com/office/drawing/2014/main" id="{DAB835D9-D107-4C4A-844F-4188708966E1}"/>
                </a:ext>
              </a:extLst>
            </p:cNvPr>
            <p:cNvGrpSpPr/>
            <p:nvPr/>
          </p:nvGrpSpPr>
          <p:grpSpPr>
            <a:xfrm>
              <a:off x="5318466" y="3385658"/>
              <a:ext cx="1661204" cy="1619698"/>
              <a:chOff x="5318466" y="3385658"/>
              <a:chExt cx="1661204" cy="1619698"/>
            </a:xfrm>
          </p:grpSpPr>
          <p:sp>
            <p:nvSpPr>
              <p:cNvPr id="28" name="TextBox 40">
                <a:extLst>
                  <a:ext uri="{FF2B5EF4-FFF2-40B4-BE49-F238E27FC236}">
                    <a16:creationId xmlns:a16="http://schemas.microsoft.com/office/drawing/2014/main" id="{AB22E194-B2F7-44E2-942D-8A664279E641}"/>
                  </a:ext>
                </a:extLst>
              </p:cNvPr>
              <p:cNvSpPr txBox="1"/>
              <p:nvPr/>
            </p:nvSpPr>
            <p:spPr>
              <a:xfrm>
                <a:off x="5931001" y="3385658"/>
                <a:ext cx="851625" cy="429007"/>
              </a:xfrm>
              <a:prstGeom prst="rect">
                <a:avLst/>
              </a:prstGeom>
              <a:noFill/>
            </p:spPr>
            <p:txBody>
              <a:bodyPr wrap="square" rtlCol="0">
                <a:spAutoFit/>
              </a:bodyPr>
              <a:lstStyle/>
              <a:p>
                <a:pPr algn="ctr"/>
                <a:r>
                  <a:rPr lang="en-US" altLang="zh-CN" sz="1400" dirty="0">
                    <a:latin typeface="+mn-ea"/>
                  </a:rPr>
                  <a:t>0.4</a:t>
                </a:r>
                <a:endParaRPr lang="zh-CN" altLang="en-US" sz="1400" dirty="0">
                  <a:latin typeface="+mn-ea"/>
                </a:endParaRPr>
              </a:p>
            </p:txBody>
          </p:sp>
          <p:sp>
            <p:nvSpPr>
              <p:cNvPr id="29" name="TextBox 41">
                <a:extLst>
                  <a:ext uri="{FF2B5EF4-FFF2-40B4-BE49-F238E27FC236}">
                    <a16:creationId xmlns:a16="http://schemas.microsoft.com/office/drawing/2014/main" id="{F1CD09D8-CB02-42AA-A483-C11FC607BFC4}"/>
                  </a:ext>
                </a:extLst>
              </p:cNvPr>
              <p:cNvSpPr txBox="1"/>
              <p:nvPr/>
            </p:nvSpPr>
            <p:spPr>
              <a:xfrm>
                <a:off x="6053168" y="4062051"/>
                <a:ext cx="926502" cy="429007"/>
              </a:xfrm>
              <a:prstGeom prst="rect">
                <a:avLst/>
              </a:prstGeom>
              <a:noFill/>
            </p:spPr>
            <p:txBody>
              <a:bodyPr wrap="square" rtlCol="0">
                <a:spAutoFit/>
              </a:bodyPr>
              <a:lstStyle/>
              <a:p>
                <a:pPr algn="ctr"/>
                <a:r>
                  <a:rPr lang="en-US" altLang="zh-CN" sz="1400" dirty="0">
                    <a:latin typeface="+mn-ea"/>
                  </a:rPr>
                  <a:t>0.4</a:t>
                </a:r>
                <a:endParaRPr lang="zh-CN" altLang="en-US" sz="1400" dirty="0">
                  <a:latin typeface="+mn-ea"/>
                </a:endParaRPr>
              </a:p>
            </p:txBody>
          </p:sp>
          <p:sp>
            <p:nvSpPr>
              <p:cNvPr id="30" name="TextBox 42">
                <a:extLst>
                  <a:ext uri="{FF2B5EF4-FFF2-40B4-BE49-F238E27FC236}">
                    <a16:creationId xmlns:a16="http://schemas.microsoft.com/office/drawing/2014/main" id="{5F173AA3-8EB9-4CAC-ADD1-B15F1CF90092}"/>
                  </a:ext>
                </a:extLst>
              </p:cNvPr>
              <p:cNvSpPr txBox="1"/>
              <p:nvPr/>
            </p:nvSpPr>
            <p:spPr>
              <a:xfrm>
                <a:off x="5318466" y="4576349"/>
                <a:ext cx="926502" cy="429007"/>
              </a:xfrm>
              <a:prstGeom prst="rect">
                <a:avLst/>
              </a:prstGeom>
              <a:noFill/>
            </p:spPr>
            <p:txBody>
              <a:bodyPr wrap="square" rtlCol="0">
                <a:spAutoFit/>
              </a:bodyPr>
              <a:lstStyle/>
              <a:p>
                <a:pPr algn="ctr"/>
                <a:r>
                  <a:rPr lang="en-US" altLang="zh-CN" sz="1400" dirty="0">
                    <a:latin typeface="+mn-ea"/>
                  </a:rPr>
                  <a:t>0.3</a:t>
                </a:r>
                <a:endParaRPr lang="zh-CN" altLang="en-US" sz="1400" dirty="0">
                  <a:latin typeface="+mn-ea"/>
                </a:endParaRPr>
              </a:p>
            </p:txBody>
          </p:sp>
        </p:grpSp>
        <mc:AlternateContent xmlns:mc="http://schemas.openxmlformats.org/markup-compatibility/2006" xmlns:a14="http://schemas.microsoft.com/office/drawing/2010/main">
          <mc:Choice Requires="a14">
            <p:sp>
              <p:nvSpPr>
                <p:cNvPr id="26" name="TextBox 50">
                  <a:extLst>
                    <a:ext uri="{FF2B5EF4-FFF2-40B4-BE49-F238E27FC236}">
                      <a16:creationId xmlns:a16="http://schemas.microsoft.com/office/drawing/2014/main" id="{75A58EDF-A1B9-4589-80A2-8A3F44F34ED7}"/>
                    </a:ext>
                  </a:extLst>
                </p:cNvPr>
                <p:cNvSpPr txBox="1"/>
                <p:nvPr/>
              </p:nvSpPr>
              <p:spPr>
                <a:xfrm>
                  <a:off x="3761663" y="5899623"/>
                  <a:ext cx="4869098" cy="546268"/>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𝑐𝑜𝑙𝑜𝑟</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𝑅</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𝑔</m:t>
                            </m:r>
                          </m:sub>
                        </m:sSub>
                        <m:r>
                          <a:rPr lang="en-US" altLang="zh-CN" b="0" i="1" smtClean="0">
                            <a:latin typeface="Cambria Math" panose="02040503050406030204" pitchFamily="18" charset="0"/>
                          </a:rPr>
                          <m:t>𝐺</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𝜔</m:t>
                            </m:r>
                          </m:e>
                          <m:sub>
                            <m:r>
                              <a:rPr lang="en-US" altLang="zh-CN" b="0" i="1" smtClean="0">
                                <a:latin typeface="Cambria Math" panose="02040503050406030204" pitchFamily="18" charset="0"/>
                              </a:rPr>
                              <m:t>𝑏</m:t>
                            </m:r>
                          </m:sub>
                        </m:sSub>
                        <m:r>
                          <a:rPr lang="en-US" altLang="zh-CN" b="0" i="1" smtClean="0">
                            <a:latin typeface="Cambria Math" panose="02040503050406030204" pitchFamily="18" charset="0"/>
                          </a:rPr>
                          <m:t>𝐵</m:t>
                        </m:r>
                      </m:oMath>
                    </m:oMathPara>
                  </a14:m>
                  <a:endParaRPr lang="en-US" altLang="zh-CN" b="0" dirty="0">
                    <a:latin typeface="+mn-ea"/>
                  </a:endParaRPr>
                </a:p>
              </p:txBody>
            </p:sp>
          </mc:Choice>
          <mc:Fallback xmlns="">
            <p:sp>
              <p:nvSpPr>
                <p:cNvPr id="26" name="TextBox 50">
                  <a:extLst>
                    <a:ext uri="{FF2B5EF4-FFF2-40B4-BE49-F238E27FC236}">
                      <a16:creationId xmlns:a16="http://schemas.microsoft.com/office/drawing/2014/main" id="{75A58EDF-A1B9-4589-80A2-8A3F44F34ED7}"/>
                    </a:ext>
                  </a:extLst>
                </p:cNvPr>
                <p:cNvSpPr txBox="1">
                  <a:spLocks noRot="1" noChangeAspect="1" noMove="1" noResize="1" noEditPoints="1" noAdjustHandles="1" noChangeArrowheads="1" noChangeShapeType="1" noTextEdit="1"/>
                </p:cNvSpPr>
                <p:nvPr/>
              </p:nvSpPr>
              <p:spPr>
                <a:xfrm>
                  <a:off x="3761663" y="5899623"/>
                  <a:ext cx="4869098" cy="546268"/>
                </a:xfrm>
                <a:prstGeom prst="rect">
                  <a:avLst/>
                </a:prstGeom>
                <a:blipFill>
                  <a:blip r:embed="rId3"/>
                  <a:stretch>
                    <a:fillRect b="-6250"/>
                  </a:stretch>
                </a:blipFill>
              </p:spPr>
              <p:txBody>
                <a:bodyPr/>
                <a:lstStyle/>
                <a:p>
                  <a:r>
                    <a:rPr lang="zh-CN" altLang="en-US">
                      <a:noFill/>
                    </a:rPr>
                    <a:t> </a:t>
                  </a:r>
                </a:p>
              </p:txBody>
            </p:sp>
          </mc:Fallback>
        </mc:AlternateContent>
        <p:sp>
          <p:nvSpPr>
            <p:cNvPr id="27" name="TextBox 13">
              <a:extLst>
                <a:ext uri="{FF2B5EF4-FFF2-40B4-BE49-F238E27FC236}">
                  <a16:creationId xmlns:a16="http://schemas.microsoft.com/office/drawing/2014/main" id="{DA31122B-42AE-4819-B10D-572B633700B1}"/>
                </a:ext>
              </a:extLst>
            </p:cNvPr>
            <p:cNvSpPr txBox="1"/>
            <p:nvPr/>
          </p:nvSpPr>
          <p:spPr>
            <a:xfrm>
              <a:off x="5237416" y="5497657"/>
              <a:ext cx="1704534" cy="514808"/>
            </a:xfrm>
            <a:prstGeom prst="rect">
              <a:avLst/>
            </a:prstGeom>
            <a:noFill/>
          </p:spPr>
          <p:txBody>
            <a:bodyPr wrap="square" rtlCol="0">
              <a:spAutoFit/>
            </a:bodyPr>
            <a:lstStyle/>
            <a:p>
              <a:pPr algn="ctr"/>
              <a:r>
                <a:rPr lang="zh-CN" altLang="en-US" dirty="0">
                  <a:latin typeface="+mn-ea"/>
                </a:rPr>
                <a:t>插值</a:t>
              </a:r>
            </a:p>
          </p:txBody>
        </p:sp>
      </p:grpSp>
      <p:grpSp>
        <p:nvGrpSpPr>
          <p:cNvPr id="37" name="组合 36">
            <a:extLst>
              <a:ext uri="{FF2B5EF4-FFF2-40B4-BE49-F238E27FC236}">
                <a16:creationId xmlns:a16="http://schemas.microsoft.com/office/drawing/2014/main" id="{25A220F6-D565-41B6-AED8-081E1E72C6A9}"/>
              </a:ext>
            </a:extLst>
          </p:cNvPr>
          <p:cNvGrpSpPr/>
          <p:nvPr/>
        </p:nvGrpSpPr>
        <p:grpSpPr>
          <a:xfrm>
            <a:off x="3385474" y="3108553"/>
            <a:ext cx="2710526" cy="3293185"/>
            <a:chOff x="992632" y="1948592"/>
            <a:chExt cx="3778173" cy="4590335"/>
          </a:xfrm>
        </p:grpSpPr>
        <p:grpSp>
          <p:nvGrpSpPr>
            <p:cNvPr id="38" name="Group 18">
              <a:extLst>
                <a:ext uri="{FF2B5EF4-FFF2-40B4-BE49-F238E27FC236}">
                  <a16:creationId xmlns:a16="http://schemas.microsoft.com/office/drawing/2014/main" id="{FCE89228-D3D0-4272-BFD1-6A63F641CC7E}"/>
                </a:ext>
              </a:extLst>
            </p:cNvPr>
            <p:cNvGrpSpPr/>
            <p:nvPr/>
          </p:nvGrpSpPr>
          <p:grpSpPr>
            <a:xfrm>
              <a:off x="992632" y="1948592"/>
              <a:ext cx="3778173" cy="4590335"/>
              <a:chOff x="992632" y="1948592"/>
              <a:chExt cx="3778173" cy="4590335"/>
            </a:xfrm>
          </p:grpSpPr>
          <p:pic>
            <p:nvPicPr>
              <p:cNvPr id="42" name="Picture 4">
                <a:extLst>
                  <a:ext uri="{FF2B5EF4-FFF2-40B4-BE49-F238E27FC236}">
                    <a16:creationId xmlns:a16="http://schemas.microsoft.com/office/drawing/2014/main" id="{EA8C7DCB-47DB-4C5F-8CF6-0837330D6601}"/>
                  </a:ext>
                </a:extLst>
              </p:cNvPr>
              <p:cNvPicPr>
                <a:picLocks noChangeAspect="1"/>
              </p:cNvPicPr>
              <p:nvPr/>
            </p:nvPicPr>
            <p:blipFill>
              <a:blip r:embed="rId4"/>
              <a:stretch>
                <a:fillRect/>
              </a:stretch>
            </p:blipFill>
            <p:spPr>
              <a:xfrm>
                <a:off x="992632" y="1948592"/>
                <a:ext cx="3600000" cy="3600000"/>
              </a:xfrm>
              <a:prstGeom prst="rect">
                <a:avLst/>
              </a:prstGeom>
            </p:spPr>
          </p:pic>
          <p:sp>
            <p:nvSpPr>
              <p:cNvPr id="43" name="TextBox 13">
                <a:extLst>
                  <a:ext uri="{FF2B5EF4-FFF2-40B4-BE49-F238E27FC236}">
                    <a16:creationId xmlns:a16="http://schemas.microsoft.com/office/drawing/2014/main" id="{BEF9E9EC-ED52-4FEA-A3D3-E6E2E98630A4}"/>
                  </a:ext>
                </a:extLst>
              </p:cNvPr>
              <p:cNvSpPr txBox="1"/>
              <p:nvPr/>
            </p:nvSpPr>
            <p:spPr>
              <a:xfrm>
                <a:off x="1063361" y="5638013"/>
                <a:ext cx="3707444" cy="900914"/>
              </a:xfrm>
              <a:prstGeom prst="rect">
                <a:avLst/>
              </a:prstGeom>
              <a:noFill/>
            </p:spPr>
            <p:txBody>
              <a:bodyPr wrap="square" rtlCol="0">
                <a:spAutoFit/>
              </a:bodyPr>
              <a:lstStyle/>
              <a:p>
                <a:pPr algn="ctr"/>
                <a:r>
                  <a:rPr lang="zh-CN" altLang="en-US" dirty="0">
                    <a:latin typeface="+mn-ea"/>
                  </a:rPr>
                  <a:t>顶点着色器输入</a:t>
                </a:r>
                <a:endParaRPr lang="en-US" altLang="zh-CN" dirty="0">
                  <a:latin typeface="+mn-ea"/>
                </a:endParaRPr>
              </a:p>
              <a:p>
                <a:pPr algn="ctr"/>
                <a:r>
                  <a:rPr lang="zh-CN" altLang="en-US" dirty="0">
                    <a:latin typeface="+mn-ea"/>
                  </a:rPr>
                  <a:t>（三个不同颜色的点）</a:t>
                </a:r>
              </a:p>
            </p:txBody>
          </p:sp>
        </p:grpSp>
        <p:sp>
          <p:nvSpPr>
            <p:cNvPr id="39" name="Oval 2">
              <a:extLst>
                <a:ext uri="{FF2B5EF4-FFF2-40B4-BE49-F238E27FC236}">
                  <a16:creationId xmlns:a16="http://schemas.microsoft.com/office/drawing/2014/main" id="{11848BA6-9E88-40F7-8208-08061A283615}"/>
                </a:ext>
              </a:extLst>
            </p:cNvPr>
            <p:cNvSpPr/>
            <p:nvPr/>
          </p:nvSpPr>
          <p:spPr>
            <a:xfrm>
              <a:off x="2726708" y="2372249"/>
              <a:ext cx="133350" cy="133350"/>
            </a:xfrm>
            <a:prstGeom prst="ellipse">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0" name="Oval 20">
              <a:extLst>
                <a:ext uri="{FF2B5EF4-FFF2-40B4-BE49-F238E27FC236}">
                  <a16:creationId xmlns:a16="http://schemas.microsoft.com/office/drawing/2014/main" id="{47297A99-405E-4316-86BD-41C722296C7B}"/>
                </a:ext>
              </a:extLst>
            </p:cNvPr>
            <p:cNvSpPr/>
            <p:nvPr/>
          </p:nvSpPr>
          <p:spPr>
            <a:xfrm>
              <a:off x="1391588" y="5007848"/>
              <a:ext cx="133350" cy="13335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p:nvSpPr>
            <p:cNvPr id="41" name="Oval 21">
              <a:extLst>
                <a:ext uri="{FF2B5EF4-FFF2-40B4-BE49-F238E27FC236}">
                  <a16:creationId xmlns:a16="http://schemas.microsoft.com/office/drawing/2014/main" id="{55090AEA-0CF1-4583-BC06-B0C7C7A8CF21}"/>
                </a:ext>
              </a:extLst>
            </p:cNvPr>
            <p:cNvSpPr/>
            <p:nvPr/>
          </p:nvSpPr>
          <p:spPr>
            <a:xfrm>
              <a:off x="4053516" y="5007848"/>
              <a:ext cx="133350" cy="133350"/>
            </a:xfrm>
            <a:prstGeom prst="ellipse">
              <a:avLst/>
            </a:prstGeom>
            <a:solidFill>
              <a:srgbClr val="00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pic>
        <p:nvPicPr>
          <p:cNvPr id="5" name="图片 4">
            <a:extLst>
              <a:ext uri="{FF2B5EF4-FFF2-40B4-BE49-F238E27FC236}">
                <a16:creationId xmlns:a16="http://schemas.microsoft.com/office/drawing/2014/main" id="{23247F95-4887-4089-9539-1566A8BC4108}"/>
              </a:ext>
            </a:extLst>
          </p:cNvPr>
          <p:cNvPicPr>
            <a:picLocks noChangeAspect="1"/>
          </p:cNvPicPr>
          <p:nvPr/>
        </p:nvPicPr>
        <p:blipFill rotWithShape="1">
          <a:blip r:embed="rId5"/>
          <a:srcRect t="3434" b="55449"/>
          <a:stretch/>
        </p:blipFill>
        <p:spPr>
          <a:xfrm>
            <a:off x="1180618" y="3054100"/>
            <a:ext cx="2001873" cy="1494690"/>
          </a:xfrm>
          <a:prstGeom prst="rect">
            <a:avLst/>
          </a:prstGeom>
        </p:spPr>
      </p:pic>
      <p:pic>
        <p:nvPicPr>
          <p:cNvPr id="12" name="图片 11">
            <a:extLst>
              <a:ext uri="{FF2B5EF4-FFF2-40B4-BE49-F238E27FC236}">
                <a16:creationId xmlns:a16="http://schemas.microsoft.com/office/drawing/2014/main" id="{7C59D2FD-3267-452D-9FBC-BE6EBE067A78}"/>
              </a:ext>
            </a:extLst>
          </p:cNvPr>
          <p:cNvPicPr>
            <a:picLocks noChangeAspect="1"/>
          </p:cNvPicPr>
          <p:nvPr/>
        </p:nvPicPr>
        <p:blipFill rotWithShape="1">
          <a:blip r:embed="rId5"/>
          <a:srcRect t="46901" b="11982"/>
          <a:stretch/>
        </p:blipFill>
        <p:spPr>
          <a:xfrm>
            <a:off x="1180619" y="4850557"/>
            <a:ext cx="2001873" cy="1494690"/>
          </a:xfrm>
          <a:prstGeom prst="rect">
            <a:avLst/>
          </a:prstGeom>
        </p:spPr>
      </p:pic>
    </p:spTree>
    <p:extLst>
      <p:ext uri="{BB962C8B-B14F-4D97-AF65-F5344CB8AC3E}">
        <p14:creationId xmlns:p14="http://schemas.microsoft.com/office/powerpoint/2010/main" val="2857225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91216-919C-4C14-A1C4-EED5CD64B273}"/>
              </a:ext>
            </a:extLst>
          </p:cNvPr>
          <p:cNvSpPr>
            <a:spLocks noGrp="1"/>
          </p:cNvSpPr>
          <p:nvPr>
            <p:ph type="title"/>
          </p:nvPr>
        </p:nvSpPr>
        <p:spPr/>
        <p:txBody>
          <a:bodyPr/>
          <a:lstStyle/>
          <a:p>
            <a:r>
              <a:rPr lang="en-US" altLang="zh-CN" dirty="0" err="1"/>
              <a:t>Phong</a:t>
            </a:r>
            <a:r>
              <a:rPr lang="zh-CN" altLang="en-US" dirty="0"/>
              <a:t>着色</a:t>
            </a:r>
          </a:p>
        </p:txBody>
      </p:sp>
      <p:sp>
        <p:nvSpPr>
          <p:cNvPr id="7" name="内容占位符 6">
            <a:extLst>
              <a:ext uri="{FF2B5EF4-FFF2-40B4-BE49-F238E27FC236}">
                <a16:creationId xmlns:a16="http://schemas.microsoft.com/office/drawing/2014/main" id="{B73AA74B-A1AD-4D28-98E8-22EDA952282D}"/>
              </a:ext>
            </a:extLst>
          </p:cNvPr>
          <p:cNvSpPr>
            <a:spLocks noGrp="1"/>
          </p:cNvSpPr>
          <p:nvPr>
            <p:ph idx="1"/>
          </p:nvPr>
        </p:nvSpPr>
        <p:spPr/>
        <p:txBody>
          <a:bodyPr/>
          <a:lstStyle/>
          <a:p>
            <a:r>
              <a:rPr lang="zh-CN" altLang="en-US" dirty="0"/>
              <a:t>顶点着色器输出顶点法向，片元着色器中插值法向，再计算光照颜色</a:t>
            </a:r>
          </a:p>
          <a:p>
            <a:endParaRPr lang="zh-CN" altLang="en-US" dirty="0"/>
          </a:p>
        </p:txBody>
      </p:sp>
      <p:pic>
        <p:nvPicPr>
          <p:cNvPr id="2" name="图片 1">
            <a:extLst>
              <a:ext uri="{FF2B5EF4-FFF2-40B4-BE49-F238E27FC236}">
                <a16:creationId xmlns:a16="http://schemas.microsoft.com/office/drawing/2014/main" id="{FF1F8F80-834B-4A84-A19E-05642CFCF168}"/>
              </a:ext>
            </a:extLst>
          </p:cNvPr>
          <p:cNvPicPr>
            <a:picLocks noChangeAspect="1"/>
          </p:cNvPicPr>
          <p:nvPr/>
        </p:nvPicPr>
        <p:blipFill>
          <a:blip r:embed="rId2"/>
          <a:stretch>
            <a:fillRect/>
          </a:stretch>
        </p:blipFill>
        <p:spPr>
          <a:xfrm>
            <a:off x="7747764" y="3056604"/>
            <a:ext cx="2462830" cy="2213454"/>
          </a:xfrm>
          <a:prstGeom prst="rect">
            <a:avLst/>
          </a:prstGeom>
        </p:spPr>
      </p:pic>
      <p:pic>
        <p:nvPicPr>
          <p:cNvPr id="4" name="图片 3">
            <a:extLst>
              <a:ext uri="{FF2B5EF4-FFF2-40B4-BE49-F238E27FC236}">
                <a16:creationId xmlns:a16="http://schemas.microsoft.com/office/drawing/2014/main" id="{DD9ABA63-54D1-4781-9C3D-2028824CC4C7}"/>
              </a:ext>
            </a:extLst>
          </p:cNvPr>
          <p:cNvPicPr>
            <a:picLocks noChangeAspect="1"/>
          </p:cNvPicPr>
          <p:nvPr/>
        </p:nvPicPr>
        <p:blipFill>
          <a:blip r:embed="rId3"/>
          <a:stretch>
            <a:fillRect/>
          </a:stretch>
        </p:blipFill>
        <p:spPr>
          <a:xfrm>
            <a:off x="4667678" y="3056604"/>
            <a:ext cx="2856644" cy="2150995"/>
          </a:xfrm>
          <a:prstGeom prst="rect">
            <a:avLst/>
          </a:prstGeom>
        </p:spPr>
      </p:pic>
      <p:sp>
        <p:nvSpPr>
          <p:cNvPr id="8" name="矩形 7">
            <a:extLst>
              <a:ext uri="{FF2B5EF4-FFF2-40B4-BE49-F238E27FC236}">
                <a16:creationId xmlns:a16="http://schemas.microsoft.com/office/drawing/2014/main" id="{25CAD258-FB94-4407-97A4-E849B68C73F9}"/>
              </a:ext>
            </a:extLst>
          </p:cNvPr>
          <p:cNvSpPr/>
          <p:nvPr/>
        </p:nvSpPr>
        <p:spPr>
          <a:xfrm>
            <a:off x="7015287" y="5562331"/>
            <a:ext cx="1213005" cy="369332"/>
          </a:xfrm>
          <a:prstGeom prst="rect">
            <a:avLst/>
          </a:prstGeom>
        </p:spPr>
        <p:txBody>
          <a:bodyPr wrap="square">
            <a:spAutoFit/>
          </a:bodyPr>
          <a:lstStyle/>
          <a:p>
            <a:pPr algn="ctr"/>
            <a:r>
              <a:rPr lang="zh-CN" altLang="en-US" dirty="0">
                <a:latin typeface="+mn-ea"/>
              </a:rPr>
              <a:t>法向插值</a:t>
            </a:r>
          </a:p>
        </p:txBody>
      </p:sp>
      <p:pic>
        <p:nvPicPr>
          <p:cNvPr id="10" name="图片 9">
            <a:extLst>
              <a:ext uri="{FF2B5EF4-FFF2-40B4-BE49-F238E27FC236}">
                <a16:creationId xmlns:a16="http://schemas.microsoft.com/office/drawing/2014/main" id="{ACAB3417-71C9-49C2-8020-D7AF184E877D}"/>
              </a:ext>
            </a:extLst>
          </p:cNvPr>
          <p:cNvPicPr>
            <a:picLocks noChangeAspect="1"/>
          </p:cNvPicPr>
          <p:nvPr/>
        </p:nvPicPr>
        <p:blipFill rotWithShape="1">
          <a:blip r:embed="rId4"/>
          <a:srcRect b="59010"/>
          <a:stretch/>
        </p:blipFill>
        <p:spPr>
          <a:xfrm>
            <a:off x="1180618" y="2366259"/>
            <a:ext cx="2315558" cy="1961389"/>
          </a:xfrm>
          <a:prstGeom prst="rect">
            <a:avLst/>
          </a:prstGeom>
        </p:spPr>
      </p:pic>
      <p:pic>
        <p:nvPicPr>
          <p:cNvPr id="48" name="图片 47">
            <a:extLst>
              <a:ext uri="{FF2B5EF4-FFF2-40B4-BE49-F238E27FC236}">
                <a16:creationId xmlns:a16="http://schemas.microsoft.com/office/drawing/2014/main" id="{6E5069D7-0762-463A-9AE8-5DC0F2353288}"/>
              </a:ext>
            </a:extLst>
          </p:cNvPr>
          <p:cNvPicPr>
            <a:picLocks noChangeAspect="1"/>
          </p:cNvPicPr>
          <p:nvPr/>
        </p:nvPicPr>
        <p:blipFill rotWithShape="1">
          <a:blip r:embed="rId4"/>
          <a:srcRect t="57821" b="1189"/>
          <a:stretch/>
        </p:blipFill>
        <p:spPr>
          <a:xfrm>
            <a:off x="1180618" y="4558349"/>
            <a:ext cx="2315558" cy="1961389"/>
          </a:xfrm>
          <a:prstGeom prst="rect">
            <a:avLst/>
          </a:prstGeom>
        </p:spPr>
      </p:pic>
    </p:spTree>
    <p:extLst>
      <p:ext uri="{BB962C8B-B14F-4D97-AF65-F5344CB8AC3E}">
        <p14:creationId xmlns:p14="http://schemas.microsoft.com/office/powerpoint/2010/main" val="1352138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09D9BF1A-A699-4EFB-8041-436392C8ED35}"/>
              </a:ext>
            </a:extLst>
          </p:cNvPr>
          <p:cNvSpPr>
            <a:spLocks noGrp="1"/>
          </p:cNvSpPr>
          <p:nvPr>
            <p:ph type="title"/>
          </p:nvPr>
        </p:nvSpPr>
        <p:spPr/>
        <p:txBody>
          <a:bodyPr/>
          <a:lstStyle/>
          <a:p>
            <a:r>
              <a:rPr lang="en-US" altLang="zh-CN" dirty="0" err="1"/>
              <a:t>Phong</a:t>
            </a:r>
            <a:r>
              <a:rPr lang="zh-CN" altLang="en-US" dirty="0"/>
              <a:t>反射模型的</a:t>
            </a:r>
            <a:r>
              <a:rPr lang="en-US" altLang="zh-CN" dirty="0"/>
              <a:t>Shader</a:t>
            </a:r>
            <a:r>
              <a:rPr lang="zh-CN" altLang="en-US" dirty="0"/>
              <a:t>实现</a:t>
            </a:r>
          </a:p>
        </p:txBody>
      </p:sp>
      <p:sp>
        <p:nvSpPr>
          <p:cNvPr id="24" name="矩形 23">
            <a:extLst>
              <a:ext uri="{FF2B5EF4-FFF2-40B4-BE49-F238E27FC236}">
                <a16:creationId xmlns:a16="http://schemas.microsoft.com/office/drawing/2014/main" id="{6CAE1166-33A6-4572-99F2-2D5B079F1C0A}"/>
              </a:ext>
            </a:extLst>
          </p:cNvPr>
          <p:cNvSpPr/>
          <p:nvPr/>
        </p:nvSpPr>
        <p:spPr>
          <a:xfrm>
            <a:off x="19604" y="3021192"/>
            <a:ext cx="1614545" cy="369332"/>
          </a:xfrm>
          <a:prstGeom prst="rect">
            <a:avLst/>
          </a:prstGeom>
        </p:spPr>
        <p:txBody>
          <a:bodyPr wrap="none">
            <a:spAutoFit/>
          </a:bodyPr>
          <a:lstStyle/>
          <a:p>
            <a:r>
              <a:rPr lang="en-US" altLang="zh-CN" dirty="0" err="1">
                <a:latin typeface="+mn-ea"/>
              </a:rPr>
              <a:t>Gouraud</a:t>
            </a:r>
            <a:r>
              <a:rPr lang="zh-CN" altLang="en-US" dirty="0">
                <a:latin typeface="+mn-ea"/>
              </a:rPr>
              <a:t>着色</a:t>
            </a:r>
          </a:p>
        </p:txBody>
      </p:sp>
      <p:sp>
        <p:nvSpPr>
          <p:cNvPr id="25" name="矩形 24">
            <a:extLst>
              <a:ext uri="{FF2B5EF4-FFF2-40B4-BE49-F238E27FC236}">
                <a16:creationId xmlns:a16="http://schemas.microsoft.com/office/drawing/2014/main" id="{33294DE8-E504-489A-B882-A74D125EC43A}"/>
              </a:ext>
            </a:extLst>
          </p:cNvPr>
          <p:cNvSpPr/>
          <p:nvPr/>
        </p:nvSpPr>
        <p:spPr>
          <a:xfrm>
            <a:off x="132647" y="5273236"/>
            <a:ext cx="1367682" cy="369332"/>
          </a:xfrm>
          <a:prstGeom prst="rect">
            <a:avLst/>
          </a:prstGeom>
        </p:spPr>
        <p:txBody>
          <a:bodyPr wrap="none">
            <a:spAutoFit/>
          </a:bodyPr>
          <a:lstStyle/>
          <a:p>
            <a:r>
              <a:rPr lang="en-US" altLang="zh-CN" dirty="0" err="1">
                <a:latin typeface="+mn-ea"/>
              </a:rPr>
              <a:t>Phong</a:t>
            </a:r>
            <a:r>
              <a:rPr lang="zh-CN" altLang="en-US" dirty="0">
                <a:latin typeface="+mn-ea"/>
              </a:rPr>
              <a:t>着色</a:t>
            </a:r>
          </a:p>
        </p:txBody>
      </p:sp>
      <p:sp>
        <p:nvSpPr>
          <p:cNvPr id="14" name="文本框 13">
            <a:extLst>
              <a:ext uri="{FF2B5EF4-FFF2-40B4-BE49-F238E27FC236}">
                <a16:creationId xmlns:a16="http://schemas.microsoft.com/office/drawing/2014/main" id="{A9043086-4780-4678-970E-4C90C05CD0EB}"/>
              </a:ext>
            </a:extLst>
          </p:cNvPr>
          <p:cNvSpPr txBox="1"/>
          <p:nvPr/>
        </p:nvSpPr>
        <p:spPr>
          <a:xfrm>
            <a:off x="1848948" y="1836567"/>
            <a:ext cx="5071946" cy="2862322"/>
          </a:xfrm>
          <a:prstGeom prst="rect">
            <a:avLst/>
          </a:prstGeom>
          <a:solidFill>
            <a:schemeClr val="tx1">
              <a:lumMod val="85000"/>
              <a:lumOff val="15000"/>
            </a:schemeClr>
          </a:solidFill>
        </p:spPr>
        <p:txBody>
          <a:bodyPr wrap="square">
            <a:spAutoFit/>
          </a:bodyPr>
          <a:lstStyle/>
          <a:p>
            <a:r>
              <a:rPr lang="en-US" altLang="zh-CN" sz="1200" b="0" dirty="0">
                <a:solidFill>
                  <a:srgbClr val="569CD6"/>
                </a:solidFill>
                <a:effectLst/>
                <a:latin typeface="Consolas" panose="020B0609020204030204" pitchFamily="49" charset="0"/>
              </a:rPr>
              <a:t>in</a:t>
            </a:r>
            <a:r>
              <a:rPr lang="en-US" altLang="zh-CN" sz="1200" b="0" dirty="0">
                <a:solidFill>
                  <a:srgbClr val="D4D4D4"/>
                </a:solidFill>
                <a:effectLst/>
                <a:latin typeface="Consolas" panose="020B0609020204030204" pitchFamily="49" charset="0"/>
              </a:rPr>
              <a:t> </a:t>
            </a:r>
            <a:r>
              <a:rPr lang="en-US" altLang="zh-CN" sz="1200" b="0" dirty="0">
                <a:solidFill>
                  <a:srgbClr val="569CD6"/>
                </a:solidFill>
                <a:effectLst/>
                <a:latin typeface="Consolas" panose="020B0609020204030204" pitchFamily="49" charset="0"/>
              </a:rPr>
              <a:t>vec3</a:t>
            </a:r>
            <a:r>
              <a:rPr lang="en-US" altLang="zh-CN" sz="1200" b="0" dirty="0">
                <a:solidFill>
                  <a:srgbClr val="D4D4D4"/>
                </a:solidFill>
                <a:effectLst/>
                <a:latin typeface="Consolas" panose="020B0609020204030204" pitchFamily="49" charset="0"/>
              </a:rPr>
              <a:t> </a:t>
            </a:r>
            <a:r>
              <a:rPr lang="en-US" altLang="zh-CN" sz="1200" b="0" dirty="0" err="1">
                <a:solidFill>
                  <a:srgbClr val="D4D4D4"/>
                </a:solidFill>
                <a:effectLst/>
                <a:latin typeface="Consolas" panose="020B0609020204030204" pitchFamily="49" charset="0"/>
              </a:rPr>
              <a:t>vPosition</a:t>
            </a:r>
            <a:r>
              <a:rPr lang="en-US" altLang="zh-CN" sz="1200" b="0" dirty="0">
                <a:solidFill>
                  <a:srgbClr val="D4D4D4"/>
                </a:solidFill>
                <a:effectLst/>
                <a:latin typeface="Consolas" panose="020B0609020204030204" pitchFamily="49" charset="0"/>
              </a:rPr>
              <a:t>;</a:t>
            </a:r>
          </a:p>
          <a:p>
            <a:r>
              <a:rPr lang="en-US" altLang="zh-CN" sz="1200" b="0" dirty="0">
                <a:solidFill>
                  <a:srgbClr val="569CD6"/>
                </a:solidFill>
                <a:effectLst/>
                <a:latin typeface="Consolas" panose="020B0609020204030204" pitchFamily="49" charset="0"/>
              </a:rPr>
              <a:t>in</a:t>
            </a:r>
            <a:r>
              <a:rPr lang="en-US" altLang="zh-CN" sz="1200" b="0" dirty="0">
                <a:solidFill>
                  <a:srgbClr val="D4D4D4"/>
                </a:solidFill>
                <a:effectLst/>
                <a:latin typeface="Consolas" panose="020B0609020204030204" pitchFamily="49" charset="0"/>
              </a:rPr>
              <a:t> </a:t>
            </a:r>
            <a:r>
              <a:rPr lang="en-US" altLang="zh-CN" sz="1200" b="0" dirty="0">
                <a:solidFill>
                  <a:srgbClr val="569CD6"/>
                </a:solidFill>
                <a:effectLst/>
                <a:latin typeface="Consolas" panose="020B0609020204030204" pitchFamily="49" charset="0"/>
              </a:rPr>
              <a:t>vec3</a:t>
            </a:r>
            <a:r>
              <a:rPr lang="en-US" altLang="zh-CN" sz="1200" b="0" dirty="0">
                <a:solidFill>
                  <a:srgbClr val="D4D4D4"/>
                </a:solidFill>
                <a:effectLst/>
                <a:latin typeface="Consolas" panose="020B0609020204030204" pitchFamily="49" charset="0"/>
              </a:rPr>
              <a:t> </a:t>
            </a:r>
            <a:r>
              <a:rPr lang="en-US" altLang="zh-CN" sz="1200" b="0" dirty="0" err="1">
                <a:solidFill>
                  <a:srgbClr val="D4D4D4"/>
                </a:solidFill>
                <a:effectLst/>
                <a:latin typeface="Consolas" panose="020B0609020204030204" pitchFamily="49" charset="0"/>
              </a:rPr>
              <a:t>vColor</a:t>
            </a:r>
            <a:r>
              <a:rPr lang="en-US" altLang="zh-CN" sz="1200" b="0" dirty="0">
                <a:solidFill>
                  <a:srgbClr val="D4D4D4"/>
                </a:solidFill>
                <a:effectLst/>
                <a:latin typeface="Consolas" panose="020B0609020204030204" pitchFamily="49" charset="0"/>
              </a:rPr>
              <a:t>;</a:t>
            </a:r>
          </a:p>
          <a:p>
            <a:r>
              <a:rPr lang="en-US" altLang="zh-CN" sz="1200" b="0" dirty="0">
                <a:solidFill>
                  <a:srgbClr val="569CD6"/>
                </a:solidFill>
                <a:effectLst/>
                <a:latin typeface="Consolas" panose="020B0609020204030204" pitchFamily="49" charset="0"/>
              </a:rPr>
              <a:t>in</a:t>
            </a:r>
            <a:r>
              <a:rPr lang="en-US" altLang="zh-CN" sz="1200" b="0" dirty="0">
                <a:solidFill>
                  <a:srgbClr val="D4D4D4"/>
                </a:solidFill>
                <a:effectLst/>
                <a:latin typeface="Consolas" panose="020B0609020204030204" pitchFamily="49" charset="0"/>
              </a:rPr>
              <a:t> </a:t>
            </a:r>
            <a:r>
              <a:rPr lang="en-US" altLang="zh-CN" sz="1200" b="0" dirty="0">
                <a:solidFill>
                  <a:srgbClr val="569CD6"/>
                </a:solidFill>
                <a:effectLst/>
                <a:latin typeface="Consolas" panose="020B0609020204030204" pitchFamily="49" charset="0"/>
              </a:rPr>
              <a:t>vec3</a:t>
            </a:r>
            <a:r>
              <a:rPr lang="en-US" altLang="zh-CN" sz="1200" b="0" dirty="0">
                <a:solidFill>
                  <a:srgbClr val="D4D4D4"/>
                </a:solidFill>
                <a:effectLst/>
                <a:latin typeface="Consolas" panose="020B0609020204030204" pitchFamily="49" charset="0"/>
              </a:rPr>
              <a:t> </a:t>
            </a:r>
            <a:r>
              <a:rPr lang="en-US" altLang="zh-CN" sz="1200" b="0" dirty="0" err="1">
                <a:solidFill>
                  <a:srgbClr val="D4D4D4"/>
                </a:solidFill>
                <a:effectLst/>
                <a:latin typeface="Consolas" panose="020B0609020204030204" pitchFamily="49" charset="0"/>
              </a:rPr>
              <a:t>vNormal</a:t>
            </a:r>
            <a:r>
              <a:rPr lang="en-US" altLang="zh-CN" sz="1200" b="0" dirty="0">
                <a:solidFill>
                  <a:srgbClr val="D4D4D4"/>
                </a:solidFill>
                <a:effectLst/>
                <a:latin typeface="Consolas" panose="020B0609020204030204" pitchFamily="49" charset="0"/>
              </a:rPr>
              <a:t>;</a:t>
            </a:r>
            <a:br>
              <a:rPr lang="en-US" altLang="zh-CN" sz="1200" b="0" dirty="0">
                <a:solidFill>
                  <a:srgbClr val="D4D4D4"/>
                </a:solidFill>
                <a:effectLst/>
                <a:latin typeface="Consolas" panose="020B0609020204030204" pitchFamily="49" charset="0"/>
              </a:rPr>
            </a:br>
            <a:r>
              <a:rPr lang="en-US" altLang="zh-CN" sz="1200" b="0" dirty="0">
                <a:solidFill>
                  <a:srgbClr val="6A9955"/>
                </a:solidFill>
                <a:effectLst/>
                <a:latin typeface="Consolas" panose="020B0609020204030204" pitchFamily="49" charset="0"/>
              </a:rPr>
              <a:t>// </a:t>
            </a:r>
            <a:r>
              <a:rPr lang="zh-CN" altLang="en-US" sz="1200" b="0" dirty="0">
                <a:solidFill>
                  <a:srgbClr val="6A9955"/>
                </a:solidFill>
                <a:effectLst/>
                <a:latin typeface="Consolas" panose="020B0609020204030204" pitchFamily="49" charset="0"/>
              </a:rPr>
              <a:t>传给片元着色器的变量</a:t>
            </a:r>
            <a:endParaRPr lang="zh-CN" altLang="en-US" sz="1200" b="0" dirty="0">
              <a:solidFill>
                <a:srgbClr val="D4D4D4"/>
              </a:solidFill>
              <a:effectLst/>
              <a:latin typeface="Consolas" panose="020B0609020204030204" pitchFamily="49" charset="0"/>
            </a:endParaRPr>
          </a:p>
          <a:p>
            <a:r>
              <a:rPr lang="en-US" altLang="zh-CN" sz="1200" b="0" dirty="0">
                <a:solidFill>
                  <a:srgbClr val="569CD6"/>
                </a:solidFill>
                <a:effectLst/>
                <a:latin typeface="Consolas" panose="020B0609020204030204" pitchFamily="49" charset="0"/>
              </a:rPr>
              <a:t>out</a:t>
            </a:r>
            <a:r>
              <a:rPr lang="en-US" altLang="zh-CN" sz="1200" b="0" dirty="0">
                <a:solidFill>
                  <a:srgbClr val="D4D4D4"/>
                </a:solidFill>
                <a:effectLst/>
                <a:latin typeface="Consolas" panose="020B0609020204030204" pitchFamily="49" charset="0"/>
              </a:rPr>
              <a:t> </a:t>
            </a:r>
            <a:r>
              <a:rPr lang="en-US" altLang="zh-CN" sz="1200" b="0" dirty="0">
                <a:solidFill>
                  <a:srgbClr val="569CD6"/>
                </a:solidFill>
                <a:effectLst/>
                <a:latin typeface="Consolas" panose="020B0609020204030204" pitchFamily="49" charset="0"/>
              </a:rPr>
              <a:t>vec4</a:t>
            </a:r>
            <a:r>
              <a:rPr lang="en-US" altLang="zh-CN" sz="1200" b="0" dirty="0">
                <a:solidFill>
                  <a:srgbClr val="D4D4D4"/>
                </a:solidFill>
                <a:effectLst/>
                <a:latin typeface="Consolas" panose="020B0609020204030204" pitchFamily="49" charset="0"/>
              </a:rPr>
              <a:t> color;</a:t>
            </a:r>
            <a:br>
              <a:rPr lang="en-US" altLang="zh-CN" sz="1200" b="0" dirty="0">
                <a:solidFill>
                  <a:srgbClr val="D4D4D4"/>
                </a:solidFill>
                <a:effectLst/>
                <a:latin typeface="Consolas" panose="020B0609020204030204" pitchFamily="49" charset="0"/>
              </a:rPr>
            </a:br>
            <a:r>
              <a:rPr lang="en-US" altLang="zh-CN" sz="1200" b="0" dirty="0">
                <a:solidFill>
                  <a:srgbClr val="6A9955"/>
                </a:solidFill>
                <a:effectLst/>
                <a:latin typeface="Consolas" panose="020B0609020204030204" pitchFamily="49" charset="0"/>
              </a:rPr>
              <a:t>// </a:t>
            </a:r>
            <a:r>
              <a:rPr lang="zh-CN" altLang="en-US" sz="1200" b="0" dirty="0">
                <a:solidFill>
                  <a:srgbClr val="6A9955"/>
                </a:solidFill>
                <a:effectLst/>
                <a:latin typeface="Consolas" panose="020B0609020204030204" pitchFamily="49" charset="0"/>
              </a:rPr>
              <a:t>模型变换矩阵、相机观察矩阵、投影矩阵</a:t>
            </a:r>
            <a:endParaRPr lang="zh-CN" altLang="en-US" sz="1200" b="0" dirty="0">
              <a:solidFill>
                <a:srgbClr val="D4D4D4"/>
              </a:solidFill>
              <a:effectLst/>
              <a:latin typeface="Consolas" panose="020B0609020204030204" pitchFamily="49" charset="0"/>
            </a:endParaRPr>
          </a:p>
          <a:p>
            <a:r>
              <a:rPr lang="en-US" altLang="zh-CN" sz="1200" b="0" dirty="0">
                <a:solidFill>
                  <a:srgbClr val="569CD6"/>
                </a:solidFill>
                <a:effectLst/>
                <a:latin typeface="Consolas" panose="020B0609020204030204" pitchFamily="49" charset="0"/>
              </a:rPr>
              <a:t>uniform</a:t>
            </a:r>
            <a:r>
              <a:rPr lang="en-US" altLang="zh-CN" sz="1200" b="0" dirty="0">
                <a:solidFill>
                  <a:srgbClr val="D4D4D4"/>
                </a:solidFill>
                <a:effectLst/>
                <a:latin typeface="Consolas" panose="020B0609020204030204" pitchFamily="49" charset="0"/>
              </a:rPr>
              <a:t> </a:t>
            </a:r>
            <a:r>
              <a:rPr lang="en-US" altLang="zh-CN" sz="1200" b="0" dirty="0">
                <a:solidFill>
                  <a:srgbClr val="569CD6"/>
                </a:solidFill>
                <a:effectLst/>
                <a:latin typeface="Consolas" panose="020B0609020204030204" pitchFamily="49" charset="0"/>
              </a:rPr>
              <a:t>mat4</a:t>
            </a:r>
            <a:r>
              <a:rPr lang="en-US" altLang="zh-CN" sz="1200" b="0" dirty="0">
                <a:solidFill>
                  <a:srgbClr val="D4D4D4"/>
                </a:solidFill>
                <a:effectLst/>
                <a:latin typeface="Consolas" panose="020B0609020204030204" pitchFamily="49" charset="0"/>
              </a:rPr>
              <a:t> model;</a:t>
            </a:r>
          </a:p>
          <a:p>
            <a:r>
              <a:rPr lang="en-US" altLang="zh-CN" sz="1200" b="0" dirty="0">
                <a:solidFill>
                  <a:srgbClr val="569CD6"/>
                </a:solidFill>
                <a:effectLst/>
                <a:latin typeface="Consolas" panose="020B0609020204030204" pitchFamily="49" charset="0"/>
              </a:rPr>
              <a:t>uniform</a:t>
            </a:r>
            <a:r>
              <a:rPr lang="en-US" altLang="zh-CN" sz="1200" b="0" dirty="0">
                <a:solidFill>
                  <a:srgbClr val="D4D4D4"/>
                </a:solidFill>
                <a:effectLst/>
                <a:latin typeface="Consolas" panose="020B0609020204030204" pitchFamily="49" charset="0"/>
              </a:rPr>
              <a:t> </a:t>
            </a:r>
            <a:r>
              <a:rPr lang="en-US" altLang="zh-CN" sz="1200" b="0" dirty="0">
                <a:solidFill>
                  <a:srgbClr val="569CD6"/>
                </a:solidFill>
                <a:effectLst/>
                <a:latin typeface="Consolas" panose="020B0609020204030204" pitchFamily="49" charset="0"/>
              </a:rPr>
              <a:t>mat4</a:t>
            </a:r>
            <a:r>
              <a:rPr lang="en-US" altLang="zh-CN" sz="1200" b="0" dirty="0">
                <a:solidFill>
                  <a:srgbClr val="D4D4D4"/>
                </a:solidFill>
                <a:effectLst/>
                <a:latin typeface="Consolas" panose="020B0609020204030204" pitchFamily="49" charset="0"/>
              </a:rPr>
              <a:t> view;</a:t>
            </a:r>
          </a:p>
          <a:p>
            <a:r>
              <a:rPr lang="en-US" altLang="zh-CN" sz="1200" b="0" dirty="0">
                <a:solidFill>
                  <a:srgbClr val="569CD6"/>
                </a:solidFill>
                <a:effectLst/>
                <a:latin typeface="Consolas" panose="020B0609020204030204" pitchFamily="49" charset="0"/>
              </a:rPr>
              <a:t>uniform</a:t>
            </a:r>
            <a:r>
              <a:rPr lang="en-US" altLang="zh-CN" sz="1200" b="0" dirty="0">
                <a:solidFill>
                  <a:srgbClr val="D4D4D4"/>
                </a:solidFill>
                <a:effectLst/>
                <a:latin typeface="Consolas" panose="020B0609020204030204" pitchFamily="49" charset="0"/>
              </a:rPr>
              <a:t> </a:t>
            </a:r>
            <a:r>
              <a:rPr lang="en-US" altLang="zh-CN" sz="1200" b="0" dirty="0">
                <a:solidFill>
                  <a:srgbClr val="569CD6"/>
                </a:solidFill>
                <a:effectLst/>
                <a:latin typeface="Consolas" panose="020B0609020204030204" pitchFamily="49" charset="0"/>
              </a:rPr>
              <a:t>mat4</a:t>
            </a:r>
            <a:r>
              <a:rPr lang="en-US" altLang="zh-CN" sz="1200" b="0" dirty="0">
                <a:solidFill>
                  <a:srgbClr val="D4D4D4"/>
                </a:solidFill>
                <a:effectLst/>
                <a:latin typeface="Consolas" panose="020B0609020204030204" pitchFamily="49" charset="0"/>
              </a:rPr>
              <a:t> projection;</a:t>
            </a:r>
            <a:br>
              <a:rPr lang="en-US" altLang="zh-CN" sz="1200" b="0" dirty="0">
                <a:solidFill>
                  <a:srgbClr val="D4D4D4"/>
                </a:solidFill>
                <a:effectLst/>
                <a:latin typeface="Consolas" panose="020B0609020204030204" pitchFamily="49" charset="0"/>
              </a:rPr>
            </a:br>
            <a:r>
              <a:rPr lang="en-US" altLang="zh-CN" sz="1200" b="0" dirty="0">
                <a:solidFill>
                  <a:srgbClr val="6A9955"/>
                </a:solidFill>
                <a:effectLst/>
                <a:latin typeface="Consolas" panose="020B0609020204030204" pitchFamily="49" charset="0"/>
              </a:rPr>
              <a:t>// </a:t>
            </a:r>
            <a:r>
              <a:rPr lang="zh-CN" altLang="en-US" sz="1200" b="0" dirty="0">
                <a:solidFill>
                  <a:srgbClr val="6A9955"/>
                </a:solidFill>
                <a:effectLst/>
                <a:latin typeface="Consolas" panose="020B0609020204030204" pitchFamily="49" charset="0"/>
              </a:rPr>
              <a:t>相机坐标</a:t>
            </a:r>
            <a:endParaRPr lang="zh-CN" altLang="en-US" sz="1200" b="0" dirty="0">
              <a:solidFill>
                <a:srgbClr val="D4D4D4"/>
              </a:solidFill>
              <a:effectLst/>
              <a:latin typeface="Consolas" panose="020B0609020204030204" pitchFamily="49" charset="0"/>
            </a:endParaRPr>
          </a:p>
          <a:p>
            <a:r>
              <a:rPr lang="en-US" altLang="zh-CN" sz="1200" b="0" dirty="0">
                <a:solidFill>
                  <a:srgbClr val="569CD6"/>
                </a:solidFill>
                <a:effectLst/>
                <a:latin typeface="Consolas" panose="020B0609020204030204" pitchFamily="49" charset="0"/>
              </a:rPr>
              <a:t>uniform</a:t>
            </a:r>
            <a:r>
              <a:rPr lang="en-US" altLang="zh-CN" sz="1200" b="0" dirty="0">
                <a:solidFill>
                  <a:srgbClr val="D4D4D4"/>
                </a:solidFill>
                <a:effectLst/>
                <a:latin typeface="Consolas" panose="020B0609020204030204" pitchFamily="49" charset="0"/>
              </a:rPr>
              <a:t> </a:t>
            </a:r>
            <a:r>
              <a:rPr lang="en-US" altLang="zh-CN" sz="1200" b="0" dirty="0">
                <a:solidFill>
                  <a:srgbClr val="569CD6"/>
                </a:solidFill>
                <a:effectLst/>
                <a:latin typeface="Consolas" panose="020B0609020204030204" pitchFamily="49" charset="0"/>
              </a:rPr>
              <a:t>vec3</a:t>
            </a:r>
            <a:r>
              <a:rPr lang="en-US" altLang="zh-CN" sz="1200" b="0" dirty="0">
                <a:solidFill>
                  <a:srgbClr val="D4D4D4"/>
                </a:solidFill>
                <a:effectLst/>
                <a:latin typeface="Consolas" panose="020B0609020204030204" pitchFamily="49" charset="0"/>
              </a:rPr>
              <a:t> </a:t>
            </a:r>
            <a:r>
              <a:rPr lang="en-US" altLang="zh-CN" sz="1200" b="0" dirty="0" err="1">
                <a:solidFill>
                  <a:srgbClr val="D4D4D4"/>
                </a:solidFill>
                <a:effectLst/>
                <a:latin typeface="Consolas" panose="020B0609020204030204" pitchFamily="49" charset="0"/>
              </a:rPr>
              <a:t>eye_position</a:t>
            </a:r>
            <a:r>
              <a:rPr lang="en-US" altLang="zh-CN" sz="1200" b="0" dirty="0">
                <a:solidFill>
                  <a:srgbClr val="D4D4D4"/>
                </a:solidFill>
                <a:effectLst/>
                <a:latin typeface="Consolas" panose="020B0609020204030204" pitchFamily="49" charset="0"/>
              </a:rPr>
              <a:t>;</a:t>
            </a:r>
          </a:p>
          <a:p>
            <a:r>
              <a:rPr lang="en-US" altLang="zh-CN" sz="1200" b="0" dirty="0">
                <a:solidFill>
                  <a:srgbClr val="6A9955"/>
                </a:solidFill>
                <a:effectLst/>
                <a:latin typeface="Consolas" panose="020B0609020204030204" pitchFamily="49" charset="0"/>
              </a:rPr>
              <a:t>// </a:t>
            </a:r>
            <a:r>
              <a:rPr lang="zh-CN" altLang="en-US" sz="1200" b="0" dirty="0">
                <a:solidFill>
                  <a:srgbClr val="6A9955"/>
                </a:solidFill>
                <a:effectLst/>
                <a:latin typeface="Consolas" panose="020B0609020204030204" pitchFamily="49" charset="0"/>
              </a:rPr>
              <a:t>光源</a:t>
            </a:r>
            <a:endParaRPr lang="zh-CN" altLang="en-US" sz="1200" b="0" dirty="0">
              <a:solidFill>
                <a:srgbClr val="D4D4D4"/>
              </a:solidFill>
              <a:effectLst/>
              <a:latin typeface="Consolas" panose="020B0609020204030204" pitchFamily="49" charset="0"/>
            </a:endParaRPr>
          </a:p>
          <a:p>
            <a:r>
              <a:rPr lang="en-US" altLang="zh-CN" sz="1200" b="0" dirty="0">
                <a:solidFill>
                  <a:srgbClr val="569CD6"/>
                </a:solidFill>
                <a:effectLst/>
                <a:latin typeface="Consolas" panose="020B0609020204030204" pitchFamily="49" charset="0"/>
              </a:rPr>
              <a:t>uniform</a:t>
            </a:r>
            <a:r>
              <a:rPr lang="en-US" altLang="zh-CN" sz="1200" b="0" dirty="0">
                <a:solidFill>
                  <a:srgbClr val="D4D4D4"/>
                </a:solidFill>
                <a:effectLst/>
                <a:latin typeface="Consolas" panose="020B0609020204030204" pitchFamily="49" charset="0"/>
              </a:rPr>
              <a:t> Light </a:t>
            </a:r>
            <a:r>
              <a:rPr lang="en-US" altLang="zh-CN" sz="1200" b="0" dirty="0" err="1">
                <a:solidFill>
                  <a:srgbClr val="D4D4D4"/>
                </a:solidFill>
                <a:effectLst/>
                <a:latin typeface="Consolas" panose="020B0609020204030204" pitchFamily="49" charset="0"/>
              </a:rPr>
              <a:t>light</a:t>
            </a:r>
            <a:r>
              <a:rPr lang="en-US" altLang="zh-CN" sz="1200" b="0" dirty="0">
                <a:solidFill>
                  <a:srgbClr val="D4D4D4"/>
                </a:solidFill>
                <a:effectLst/>
                <a:latin typeface="Consolas" panose="020B0609020204030204" pitchFamily="49" charset="0"/>
              </a:rPr>
              <a:t>;</a:t>
            </a:r>
          </a:p>
          <a:p>
            <a:r>
              <a:rPr lang="en-US" altLang="zh-CN" sz="1200" b="0" dirty="0">
                <a:solidFill>
                  <a:srgbClr val="6A9955"/>
                </a:solidFill>
                <a:effectLst/>
                <a:latin typeface="Consolas" panose="020B0609020204030204" pitchFamily="49" charset="0"/>
              </a:rPr>
              <a:t>// </a:t>
            </a:r>
            <a:r>
              <a:rPr lang="zh-CN" altLang="en-US" sz="1200" b="0" dirty="0">
                <a:solidFill>
                  <a:srgbClr val="6A9955"/>
                </a:solidFill>
                <a:effectLst/>
                <a:latin typeface="Consolas" panose="020B0609020204030204" pitchFamily="49" charset="0"/>
              </a:rPr>
              <a:t>物体材质</a:t>
            </a:r>
            <a:endParaRPr lang="zh-CN" altLang="en-US" sz="1200" b="0" dirty="0">
              <a:solidFill>
                <a:srgbClr val="D4D4D4"/>
              </a:solidFill>
              <a:effectLst/>
              <a:latin typeface="Consolas" panose="020B0609020204030204" pitchFamily="49" charset="0"/>
            </a:endParaRPr>
          </a:p>
          <a:p>
            <a:r>
              <a:rPr lang="en-US" altLang="zh-CN" sz="1200" b="0" dirty="0">
                <a:solidFill>
                  <a:srgbClr val="569CD6"/>
                </a:solidFill>
                <a:effectLst/>
                <a:latin typeface="Consolas" panose="020B0609020204030204" pitchFamily="49" charset="0"/>
              </a:rPr>
              <a:t>uniform</a:t>
            </a:r>
            <a:r>
              <a:rPr lang="en-US" altLang="zh-CN" sz="1200" b="0" dirty="0">
                <a:solidFill>
                  <a:srgbClr val="D4D4D4"/>
                </a:solidFill>
                <a:effectLst/>
                <a:latin typeface="Consolas" panose="020B0609020204030204" pitchFamily="49" charset="0"/>
              </a:rPr>
              <a:t> Material </a:t>
            </a:r>
            <a:r>
              <a:rPr lang="en-US" altLang="zh-CN" sz="1200" b="0" dirty="0" err="1">
                <a:solidFill>
                  <a:srgbClr val="D4D4D4"/>
                </a:solidFill>
                <a:effectLst/>
                <a:latin typeface="Consolas" panose="020B0609020204030204" pitchFamily="49" charset="0"/>
              </a:rPr>
              <a:t>material</a:t>
            </a:r>
            <a:r>
              <a:rPr lang="en-US" altLang="zh-CN" sz="1200" b="0" dirty="0">
                <a:solidFill>
                  <a:srgbClr val="D4D4D4"/>
                </a:solidFill>
                <a:effectLst/>
                <a:latin typeface="Consolas" panose="020B0609020204030204" pitchFamily="49" charset="0"/>
              </a:rPr>
              <a:t>;</a:t>
            </a:r>
          </a:p>
        </p:txBody>
      </p:sp>
      <p:sp>
        <p:nvSpPr>
          <p:cNvPr id="15" name="文本框 14">
            <a:extLst>
              <a:ext uri="{FF2B5EF4-FFF2-40B4-BE49-F238E27FC236}">
                <a16:creationId xmlns:a16="http://schemas.microsoft.com/office/drawing/2014/main" id="{53F14113-0B51-4FA1-A71E-FA3F83041FDA}"/>
              </a:ext>
            </a:extLst>
          </p:cNvPr>
          <p:cNvSpPr txBox="1"/>
          <p:nvPr/>
        </p:nvSpPr>
        <p:spPr>
          <a:xfrm>
            <a:off x="7018747" y="1832493"/>
            <a:ext cx="5071946" cy="2862322"/>
          </a:xfrm>
          <a:prstGeom prst="rect">
            <a:avLst/>
          </a:prstGeom>
          <a:solidFill>
            <a:schemeClr val="tx1">
              <a:lumMod val="85000"/>
              <a:lumOff val="15000"/>
            </a:schemeClr>
          </a:solidFill>
        </p:spPr>
        <p:txBody>
          <a:bodyPr wrap="square">
            <a:spAutoFit/>
          </a:bodyPr>
          <a:lstStyle/>
          <a:p>
            <a:br>
              <a:rPr lang="en-US" altLang="zh-CN" sz="1200" b="0" dirty="0">
                <a:solidFill>
                  <a:srgbClr val="D4D4D4"/>
                </a:solidFill>
                <a:effectLst/>
                <a:latin typeface="Consolas" panose="020B0609020204030204" pitchFamily="49" charset="0"/>
              </a:rPr>
            </a:br>
            <a:br>
              <a:rPr lang="en-US" altLang="zh-CN" sz="1200" b="0" dirty="0">
                <a:solidFill>
                  <a:srgbClr val="D4D4D4"/>
                </a:solidFill>
                <a:effectLst/>
                <a:latin typeface="Consolas" panose="020B0609020204030204" pitchFamily="49" charset="0"/>
              </a:rPr>
            </a:br>
            <a:endParaRPr lang="en-US" altLang="zh-CN" sz="1200" b="0" dirty="0">
              <a:solidFill>
                <a:srgbClr val="D4D4D4"/>
              </a:solidFill>
              <a:effectLst/>
              <a:latin typeface="Consolas" panose="020B0609020204030204" pitchFamily="49" charset="0"/>
            </a:endParaRPr>
          </a:p>
          <a:p>
            <a:endParaRPr lang="en-US" altLang="zh-CN" sz="1200" b="0" dirty="0">
              <a:solidFill>
                <a:srgbClr val="D4D4D4"/>
              </a:solidFill>
              <a:effectLst/>
              <a:latin typeface="Consolas" panose="020B0609020204030204" pitchFamily="49" charset="0"/>
            </a:endParaRPr>
          </a:p>
          <a:p>
            <a:br>
              <a:rPr lang="en-US" altLang="zh-CN" sz="1200" b="0" dirty="0">
                <a:solidFill>
                  <a:srgbClr val="D4D4D4"/>
                </a:solidFill>
                <a:effectLst/>
                <a:latin typeface="Consolas" panose="020B0609020204030204" pitchFamily="49" charset="0"/>
              </a:rPr>
            </a:br>
            <a:r>
              <a:rPr lang="en-US" altLang="zh-CN" sz="1200" b="0" dirty="0">
                <a:solidFill>
                  <a:srgbClr val="569CD6"/>
                </a:solidFill>
                <a:effectLst/>
                <a:latin typeface="Consolas" panose="020B0609020204030204" pitchFamily="49" charset="0"/>
              </a:rPr>
              <a:t>in</a:t>
            </a:r>
            <a:r>
              <a:rPr lang="en-US" altLang="zh-CN" sz="1200" b="0" dirty="0">
                <a:solidFill>
                  <a:srgbClr val="D4D4D4"/>
                </a:solidFill>
                <a:effectLst/>
                <a:latin typeface="Consolas" panose="020B0609020204030204" pitchFamily="49" charset="0"/>
              </a:rPr>
              <a:t> </a:t>
            </a:r>
            <a:r>
              <a:rPr lang="en-US" altLang="zh-CN" sz="1200" b="0" dirty="0">
                <a:solidFill>
                  <a:srgbClr val="569CD6"/>
                </a:solidFill>
                <a:effectLst/>
                <a:latin typeface="Consolas" panose="020B0609020204030204" pitchFamily="49" charset="0"/>
              </a:rPr>
              <a:t>vec4</a:t>
            </a:r>
            <a:r>
              <a:rPr lang="en-US" altLang="zh-CN" sz="1200" b="0" dirty="0">
                <a:solidFill>
                  <a:srgbClr val="D4D4D4"/>
                </a:solidFill>
                <a:effectLst/>
                <a:latin typeface="Consolas" panose="020B0609020204030204" pitchFamily="49" charset="0"/>
              </a:rPr>
              <a:t> color;</a:t>
            </a:r>
          </a:p>
          <a:p>
            <a:endParaRPr lang="en-US" altLang="zh-CN" sz="1200" dirty="0">
              <a:solidFill>
                <a:srgbClr val="D4D4D4"/>
              </a:solidFill>
              <a:latin typeface="Consolas" panose="020B0609020204030204" pitchFamily="49" charset="0"/>
            </a:endParaRPr>
          </a:p>
          <a:p>
            <a:endParaRPr lang="en-US" altLang="zh-CN" sz="1200" b="0" dirty="0">
              <a:solidFill>
                <a:srgbClr val="D4D4D4"/>
              </a:solidFill>
              <a:effectLst/>
              <a:latin typeface="Consolas" panose="020B0609020204030204" pitchFamily="49" charset="0"/>
            </a:endParaRPr>
          </a:p>
          <a:p>
            <a:endParaRPr lang="en-US" altLang="zh-CN" sz="1200" b="0" dirty="0">
              <a:solidFill>
                <a:srgbClr val="D4D4D4"/>
              </a:solidFill>
              <a:effectLst/>
              <a:latin typeface="Consolas" panose="020B0609020204030204" pitchFamily="49" charset="0"/>
            </a:endParaRPr>
          </a:p>
          <a:p>
            <a:r>
              <a:rPr lang="en-US" altLang="zh-CN" sz="1200" b="0" dirty="0">
                <a:solidFill>
                  <a:srgbClr val="569CD6"/>
                </a:solidFill>
                <a:effectLst/>
                <a:latin typeface="Consolas" panose="020B0609020204030204" pitchFamily="49" charset="0"/>
              </a:rPr>
              <a:t>out</a:t>
            </a:r>
            <a:r>
              <a:rPr lang="en-US" altLang="zh-CN" sz="1200" b="0" dirty="0">
                <a:solidFill>
                  <a:srgbClr val="D4D4D4"/>
                </a:solidFill>
                <a:effectLst/>
                <a:latin typeface="Consolas" panose="020B0609020204030204" pitchFamily="49" charset="0"/>
              </a:rPr>
              <a:t> </a:t>
            </a:r>
            <a:r>
              <a:rPr lang="en-US" altLang="zh-CN" sz="1200" b="0" dirty="0">
                <a:solidFill>
                  <a:srgbClr val="569CD6"/>
                </a:solidFill>
                <a:effectLst/>
                <a:latin typeface="Consolas" panose="020B0609020204030204" pitchFamily="49" charset="0"/>
              </a:rPr>
              <a:t>vec4</a:t>
            </a:r>
            <a:r>
              <a:rPr lang="en-US" altLang="zh-CN" sz="1200" b="0" dirty="0">
                <a:solidFill>
                  <a:srgbClr val="D4D4D4"/>
                </a:solidFill>
                <a:effectLst/>
                <a:latin typeface="Consolas" panose="020B0609020204030204" pitchFamily="49" charset="0"/>
              </a:rPr>
              <a:t> </a:t>
            </a:r>
            <a:r>
              <a:rPr lang="en-US" altLang="zh-CN" sz="1200" b="0" dirty="0" err="1">
                <a:solidFill>
                  <a:srgbClr val="D4D4D4"/>
                </a:solidFill>
                <a:effectLst/>
                <a:latin typeface="Consolas" panose="020B0609020204030204" pitchFamily="49" charset="0"/>
              </a:rPr>
              <a:t>fColor</a:t>
            </a:r>
            <a:r>
              <a:rPr lang="en-US" altLang="zh-CN" sz="1200" b="0" dirty="0">
                <a:solidFill>
                  <a:srgbClr val="D4D4D4"/>
                </a:solidFill>
                <a:effectLst/>
                <a:latin typeface="Consolas" panose="020B0609020204030204" pitchFamily="49" charset="0"/>
              </a:rPr>
              <a:t>;</a:t>
            </a:r>
          </a:p>
          <a:p>
            <a:br>
              <a:rPr lang="en-US" altLang="zh-CN" sz="1200" b="0" dirty="0">
                <a:solidFill>
                  <a:srgbClr val="D4D4D4"/>
                </a:solidFill>
                <a:effectLst/>
                <a:latin typeface="Consolas" panose="020B0609020204030204" pitchFamily="49" charset="0"/>
              </a:rPr>
            </a:br>
            <a:br>
              <a:rPr lang="en-US" altLang="zh-CN" sz="1200" b="0" dirty="0">
                <a:solidFill>
                  <a:srgbClr val="D4D4D4"/>
                </a:solidFill>
                <a:effectLst/>
                <a:latin typeface="Consolas" panose="020B0609020204030204" pitchFamily="49" charset="0"/>
              </a:rPr>
            </a:br>
            <a:br>
              <a:rPr lang="en-US" altLang="zh-CN" sz="1200" b="0" dirty="0">
                <a:solidFill>
                  <a:srgbClr val="D4D4D4"/>
                </a:solidFill>
                <a:effectLst/>
                <a:latin typeface="Consolas" panose="020B0609020204030204" pitchFamily="49" charset="0"/>
              </a:rPr>
            </a:br>
            <a:endParaRPr lang="en-US" altLang="zh-CN" sz="1200" b="0" dirty="0">
              <a:solidFill>
                <a:srgbClr val="D4D4D4"/>
              </a:solidFill>
              <a:effectLst/>
              <a:latin typeface="Consolas" panose="020B0609020204030204" pitchFamily="49" charset="0"/>
            </a:endParaRPr>
          </a:p>
          <a:p>
            <a:endParaRPr lang="en-US" altLang="zh-CN" sz="1200" b="0" dirty="0">
              <a:solidFill>
                <a:srgbClr val="D4D4D4"/>
              </a:solidFill>
              <a:effectLst/>
              <a:latin typeface="Consolas" panose="020B0609020204030204" pitchFamily="49" charset="0"/>
            </a:endParaRPr>
          </a:p>
        </p:txBody>
      </p:sp>
      <p:sp>
        <p:nvSpPr>
          <p:cNvPr id="26" name="文本框 25">
            <a:extLst>
              <a:ext uri="{FF2B5EF4-FFF2-40B4-BE49-F238E27FC236}">
                <a16:creationId xmlns:a16="http://schemas.microsoft.com/office/drawing/2014/main" id="{10AF1256-DC56-453C-979A-F3510D964D76}"/>
              </a:ext>
            </a:extLst>
          </p:cNvPr>
          <p:cNvSpPr txBox="1"/>
          <p:nvPr/>
        </p:nvSpPr>
        <p:spPr>
          <a:xfrm>
            <a:off x="1848948" y="4782923"/>
            <a:ext cx="5071946" cy="1938992"/>
          </a:xfrm>
          <a:prstGeom prst="rect">
            <a:avLst/>
          </a:prstGeom>
          <a:solidFill>
            <a:schemeClr val="tx1">
              <a:lumMod val="85000"/>
              <a:lumOff val="15000"/>
            </a:schemeClr>
          </a:solidFill>
        </p:spPr>
        <p:txBody>
          <a:bodyPr wrap="square">
            <a:spAutoFit/>
          </a:bodyPr>
          <a:lstStyle/>
          <a:p>
            <a:r>
              <a:rPr lang="en-US" altLang="zh-CN" sz="1200" b="0" dirty="0">
                <a:solidFill>
                  <a:srgbClr val="569CD6"/>
                </a:solidFill>
                <a:effectLst/>
                <a:latin typeface="Consolas" panose="020B0609020204030204" pitchFamily="49" charset="0"/>
              </a:rPr>
              <a:t>in</a:t>
            </a:r>
            <a:r>
              <a:rPr lang="en-US" altLang="zh-CN" sz="1200" b="0" dirty="0">
                <a:solidFill>
                  <a:srgbClr val="D4D4D4"/>
                </a:solidFill>
                <a:effectLst/>
                <a:latin typeface="Consolas" panose="020B0609020204030204" pitchFamily="49" charset="0"/>
              </a:rPr>
              <a:t> </a:t>
            </a:r>
            <a:r>
              <a:rPr lang="en-US" altLang="zh-CN" sz="1200" b="0" dirty="0">
                <a:solidFill>
                  <a:srgbClr val="569CD6"/>
                </a:solidFill>
                <a:effectLst/>
                <a:latin typeface="Consolas" panose="020B0609020204030204" pitchFamily="49" charset="0"/>
              </a:rPr>
              <a:t>vec4</a:t>
            </a:r>
            <a:r>
              <a:rPr lang="en-US" altLang="zh-CN" sz="1200" b="0" dirty="0">
                <a:solidFill>
                  <a:srgbClr val="D4D4D4"/>
                </a:solidFill>
                <a:effectLst/>
                <a:latin typeface="Consolas" panose="020B0609020204030204" pitchFamily="49" charset="0"/>
              </a:rPr>
              <a:t> </a:t>
            </a:r>
            <a:r>
              <a:rPr lang="en-US" altLang="zh-CN" sz="1200" b="0" dirty="0" err="1">
                <a:solidFill>
                  <a:srgbClr val="D4D4D4"/>
                </a:solidFill>
                <a:effectLst/>
                <a:latin typeface="Consolas" panose="020B0609020204030204" pitchFamily="49" charset="0"/>
              </a:rPr>
              <a:t>vPosition</a:t>
            </a:r>
            <a:r>
              <a:rPr lang="en-US" altLang="zh-CN" sz="1200" b="0" dirty="0">
                <a:solidFill>
                  <a:srgbClr val="D4D4D4"/>
                </a:solidFill>
                <a:effectLst/>
                <a:latin typeface="Consolas" panose="020B0609020204030204" pitchFamily="49" charset="0"/>
              </a:rPr>
              <a:t>;</a:t>
            </a:r>
          </a:p>
          <a:p>
            <a:r>
              <a:rPr lang="en-US" altLang="zh-CN" sz="1200" b="0" dirty="0">
                <a:solidFill>
                  <a:srgbClr val="569CD6"/>
                </a:solidFill>
                <a:effectLst/>
                <a:latin typeface="Consolas" panose="020B0609020204030204" pitchFamily="49" charset="0"/>
              </a:rPr>
              <a:t>in</a:t>
            </a:r>
            <a:r>
              <a:rPr lang="en-US" altLang="zh-CN" sz="1200" b="0" dirty="0">
                <a:solidFill>
                  <a:srgbClr val="D4D4D4"/>
                </a:solidFill>
                <a:effectLst/>
                <a:latin typeface="Consolas" panose="020B0609020204030204" pitchFamily="49" charset="0"/>
              </a:rPr>
              <a:t> </a:t>
            </a:r>
            <a:r>
              <a:rPr lang="en-US" altLang="zh-CN" sz="1200" b="0" dirty="0">
                <a:solidFill>
                  <a:srgbClr val="569CD6"/>
                </a:solidFill>
                <a:effectLst/>
                <a:latin typeface="Consolas" panose="020B0609020204030204" pitchFamily="49" charset="0"/>
              </a:rPr>
              <a:t>vec4</a:t>
            </a:r>
            <a:r>
              <a:rPr lang="en-US" altLang="zh-CN" sz="1200" b="0" dirty="0">
                <a:solidFill>
                  <a:srgbClr val="D4D4D4"/>
                </a:solidFill>
                <a:effectLst/>
                <a:latin typeface="Consolas" panose="020B0609020204030204" pitchFamily="49" charset="0"/>
              </a:rPr>
              <a:t> </a:t>
            </a:r>
            <a:r>
              <a:rPr lang="en-US" altLang="zh-CN" sz="1200" b="0" dirty="0" err="1">
                <a:solidFill>
                  <a:srgbClr val="D4D4D4"/>
                </a:solidFill>
                <a:effectLst/>
                <a:latin typeface="Consolas" panose="020B0609020204030204" pitchFamily="49" charset="0"/>
              </a:rPr>
              <a:t>vColor</a:t>
            </a:r>
            <a:r>
              <a:rPr lang="en-US" altLang="zh-CN" sz="1200" b="0" dirty="0">
                <a:solidFill>
                  <a:srgbClr val="D4D4D4"/>
                </a:solidFill>
                <a:effectLst/>
                <a:latin typeface="Consolas" panose="020B0609020204030204" pitchFamily="49" charset="0"/>
              </a:rPr>
              <a:t>;</a:t>
            </a:r>
          </a:p>
          <a:p>
            <a:r>
              <a:rPr lang="en-US" altLang="zh-CN" sz="1200" b="0" dirty="0">
                <a:solidFill>
                  <a:srgbClr val="569CD6"/>
                </a:solidFill>
                <a:effectLst/>
                <a:latin typeface="Consolas" panose="020B0609020204030204" pitchFamily="49" charset="0"/>
              </a:rPr>
              <a:t>in</a:t>
            </a:r>
            <a:r>
              <a:rPr lang="en-US" altLang="zh-CN" sz="1200" b="0" dirty="0">
                <a:solidFill>
                  <a:srgbClr val="D4D4D4"/>
                </a:solidFill>
                <a:effectLst/>
                <a:latin typeface="Consolas" panose="020B0609020204030204" pitchFamily="49" charset="0"/>
              </a:rPr>
              <a:t> </a:t>
            </a:r>
            <a:r>
              <a:rPr lang="en-US" altLang="zh-CN" sz="1200" b="0" dirty="0">
                <a:solidFill>
                  <a:srgbClr val="569CD6"/>
                </a:solidFill>
                <a:effectLst/>
                <a:latin typeface="Consolas" panose="020B0609020204030204" pitchFamily="49" charset="0"/>
              </a:rPr>
              <a:t>vec3</a:t>
            </a:r>
            <a:r>
              <a:rPr lang="en-US" altLang="zh-CN" sz="1200" b="0" dirty="0">
                <a:solidFill>
                  <a:srgbClr val="D4D4D4"/>
                </a:solidFill>
                <a:effectLst/>
                <a:latin typeface="Consolas" panose="020B0609020204030204" pitchFamily="49" charset="0"/>
              </a:rPr>
              <a:t> </a:t>
            </a:r>
            <a:r>
              <a:rPr lang="en-US" altLang="zh-CN" sz="1200" b="0" dirty="0" err="1">
                <a:solidFill>
                  <a:srgbClr val="D4D4D4"/>
                </a:solidFill>
                <a:effectLst/>
                <a:latin typeface="Consolas" panose="020B0609020204030204" pitchFamily="49" charset="0"/>
              </a:rPr>
              <a:t>vNormal</a:t>
            </a:r>
            <a:r>
              <a:rPr lang="en-US" altLang="zh-CN" sz="1200" b="0" dirty="0">
                <a:solidFill>
                  <a:srgbClr val="D4D4D4"/>
                </a:solidFill>
                <a:effectLst/>
                <a:latin typeface="Consolas" panose="020B0609020204030204" pitchFamily="49" charset="0"/>
              </a:rPr>
              <a:t>;</a:t>
            </a:r>
            <a:br>
              <a:rPr lang="en-US" altLang="zh-CN" sz="1200" b="0" dirty="0">
                <a:solidFill>
                  <a:srgbClr val="D4D4D4"/>
                </a:solidFill>
                <a:effectLst/>
                <a:latin typeface="Consolas" panose="020B0609020204030204" pitchFamily="49" charset="0"/>
              </a:rPr>
            </a:br>
            <a:r>
              <a:rPr lang="en-US" altLang="zh-CN" sz="1200" b="0" dirty="0">
                <a:solidFill>
                  <a:srgbClr val="6A9955"/>
                </a:solidFill>
                <a:effectLst/>
                <a:latin typeface="Consolas" panose="020B0609020204030204" pitchFamily="49" charset="0"/>
              </a:rPr>
              <a:t>// </a:t>
            </a:r>
            <a:r>
              <a:rPr lang="zh-CN" altLang="en-US" sz="1200" b="0" dirty="0">
                <a:solidFill>
                  <a:srgbClr val="6A9955"/>
                </a:solidFill>
                <a:effectLst/>
                <a:latin typeface="Consolas" panose="020B0609020204030204" pitchFamily="49" charset="0"/>
              </a:rPr>
              <a:t>传给片元着色器的变量</a:t>
            </a:r>
            <a:endParaRPr lang="zh-CN" altLang="en-US" sz="1200" b="0" dirty="0">
              <a:solidFill>
                <a:srgbClr val="D4D4D4"/>
              </a:solidFill>
              <a:effectLst/>
              <a:latin typeface="Consolas" panose="020B0609020204030204" pitchFamily="49" charset="0"/>
            </a:endParaRPr>
          </a:p>
          <a:p>
            <a:r>
              <a:rPr lang="en-US" altLang="zh-CN" sz="1200" b="0" dirty="0">
                <a:solidFill>
                  <a:srgbClr val="569CD6"/>
                </a:solidFill>
                <a:effectLst/>
                <a:latin typeface="Consolas" panose="020B0609020204030204" pitchFamily="49" charset="0"/>
              </a:rPr>
              <a:t>out</a:t>
            </a:r>
            <a:r>
              <a:rPr lang="en-US" altLang="zh-CN" sz="1200" b="0" dirty="0">
                <a:solidFill>
                  <a:srgbClr val="D4D4D4"/>
                </a:solidFill>
                <a:effectLst/>
                <a:latin typeface="Consolas" panose="020B0609020204030204" pitchFamily="49" charset="0"/>
              </a:rPr>
              <a:t> </a:t>
            </a:r>
            <a:r>
              <a:rPr lang="en-US" altLang="zh-CN" sz="1200" b="0" dirty="0">
                <a:solidFill>
                  <a:srgbClr val="569CD6"/>
                </a:solidFill>
                <a:effectLst/>
                <a:latin typeface="Consolas" panose="020B0609020204030204" pitchFamily="49" charset="0"/>
              </a:rPr>
              <a:t>vec3</a:t>
            </a:r>
            <a:r>
              <a:rPr lang="en-US" altLang="zh-CN" sz="1200" b="0" dirty="0">
                <a:solidFill>
                  <a:srgbClr val="D4D4D4"/>
                </a:solidFill>
                <a:effectLst/>
                <a:latin typeface="Consolas" panose="020B0609020204030204" pitchFamily="49" charset="0"/>
              </a:rPr>
              <a:t> position;</a:t>
            </a:r>
          </a:p>
          <a:p>
            <a:r>
              <a:rPr lang="en-US" altLang="zh-CN" sz="1200" b="0" dirty="0">
                <a:solidFill>
                  <a:srgbClr val="569CD6"/>
                </a:solidFill>
                <a:effectLst/>
                <a:latin typeface="Consolas" panose="020B0609020204030204" pitchFamily="49" charset="0"/>
              </a:rPr>
              <a:t>out</a:t>
            </a:r>
            <a:r>
              <a:rPr lang="en-US" altLang="zh-CN" sz="1200" b="0" dirty="0">
                <a:solidFill>
                  <a:srgbClr val="D4D4D4"/>
                </a:solidFill>
                <a:effectLst/>
                <a:latin typeface="Consolas" panose="020B0609020204030204" pitchFamily="49" charset="0"/>
              </a:rPr>
              <a:t> </a:t>
            </a:r>
            <a:r>
              <a:rPr lang="en-US" altLang="zh-CN" sz="1200" b="0" dirty="0">
                <a:solidFill>
                  <a:srgbClr val="569CD6"/>
                </a:solidFill>
                <a:effectLst/>
                <a:latin typeface="Consolas" panose="020B0609020204030204" pitchFamily="49" charset="0"/>
              </a:rPr>
              <a:t>vec3</a:t>
            </a:r>
            <a:r>
              <a:rPr lang="en-US" altLang="zh-CN" sz="1200" b="0" dirty="0">
                <a:solidFill>
                  <a:srgbClr val="D4D4D4"/>
                </a:solidFill>
                <a:effectLst/>
                <a:latin typeface="Consolas" panose="020B0609020204030204" pitchFamily="49" charset="0"/>
              </a:rPr>
              <a:t> normal;</a:t>
            </a:r>
            <a:br>
              <a:rPr lang="en-US" altLang="zh-CN" sz="1200" b="0" dirty="0">
                <a:solidFill>
                  <a:srgbClr val="D4D4D4"/>
                </a:solidFill>
                <a:effectLst/>
                <a:latin typeface="Consolas" panose="020B0609020204030204" pitchFamily="49" charset="0"/>
              </a:rPr>
            </a:br>
            <a:r>
              <a:rPr lang="en-US" altLang="zh-CN" sz="1200" b="0" dirty="0">
                <a:solidFill>
                  <a:srgbClr val="6A9955"/>
                </a:solidFill>
                <a:effectLst/>
                <a:latin typeface="Consolas" panose="020B0609020204030204" pitchFamily="49" charset="0"/>
              </a:rPr>
              <a:t>// </a:t>
            </a:r>
            <a:r>
              <a:rPr lang="zh-CN" altLang="en-US" sz="1200" b="0" dirty="0">
                <a:solidFill>
                  <a:srgbClr val="6A9955"/>
                </a:solidFill>
                <a:effectLst/>
                <a:latin typeface="Consolas" panose="020B0609020204030204" pitchFamily="49" charset="0"/>
              </a:rPr>
              <a:t>模型变换矩阵、相机观察矩阵、投影矩阵</a:t>
            </a:r>
            <a:endParaRPr lang="zh-CN" altLang="en-US" sz="1200" b="0" dirty="0">
              <a:solidFill>
                <a:srgbClr val="D4D4D4"/>
              </a:solidFill>
              <a:effectLst/>
              <a:latin typeface="Consolas" panose="020B0609020204030204" pitchFamily="49" charset="0"/>
            </a:endParaRPr>
          </a:p>
          <a:p>
            <a:r>
              <a:rPr lang="en-US" altLang="zh-CN" sz="1200" b="0" dirty="0">
                <a:solidFill>
                  <a:srgbClr val="569CD6"/>
                </a:solidFill>
                <a:effectLst/>
                <a:latin typeface="Consolas" panose="020B0609020204030204" pitchFamily="49" charset="0"/>
              </a:rPr>
              <a:t>uniform</a:t>
            </a:r>
            <a:r>
              <a:rPr lang="en-US" altLang="zh-CN" sz="1200" b="0" dirty="0">
                <a:solidFill>
                  <a:srgbClr val="D4D4D4"/>
                </a:solidFill>
                <a:effectLst/>
                <a:latin typeface="Consolas" panose="020B0609020204030204" pitchFamily="49" charset="0"/>
              </a:rPr>
              <a:t> </a:t>
            </a:r>
            <a:r>
              <a:rPr lang="en-US" altLang="zh-CN" sz="1200" b="0" dirty="0">
                <a:solidFill>
                  <a:srgbClr val="569CD6"/>
                </a:solidFill>
                <a:effectLst/>
                <a:latin typeface="Consolas" panose="020B0609020204030204" pitchFamily="49" charset="0"/>
              </a:rPr>
              <a:t>mat4</a:t>
            </a:r>
            <a:r>
              <a:rPr lang="en-US" altLang="zh-CN" sz="1200" b="0" dirty="0">
                <a:solidFill>
                  <a:srgbClr val="D4D4D4"/>
                </a:solidFill>
                <a:effectLst/>
                <a:latin typeface="Consolas" panose="020B0609020204030204" pitchFamily="49" charset="0"/>
              </a:rPr>
              <a:t> model;</a:t>
            </a:r>
          </a:p>
          <a:p>
            <a:r>
              <a:rPr lang="en-US" altLang="zh-CN" sz="1200" b="0" dirty="0">
                <a:solidFill>
                  <a:srgbClr val="569CD6"/>
                </a:solidFill>
                <a:effectLst/>
                <a:latin typeface="Consolas" panose="020B0609020204030204" pitchFamily="49" charset="0"/>
              </a:rPr>
              <a:t>uniform</a:t>
            </a:r>
            <a:r>
              <a:rPr lang="en-US" altLang="zh-CN" sz="1200" b="0" dirty="0">
                <a:solidFill>
                  <a:srgbClr val="D4D4D4"/>
                </a:solidFill>
                <a:effectLst/>
                <a:latin typeface="Consolas" panose="020B0609020204030204" pitchFamily="49" charset="0"/>
              </a:rPr>
              <a:t> </a:t>
            </a:r>
            <a:r>
              <a:rPr lang="en-US" altLang="zh-CN" sz="1200" b="0" dirty="0">
                <a:solidFill>
                  <a:srgbClr val="569CD6"/>
                </a:solidFill>
                <a:effectLst/>
                <a:latin typeface="Consolas" panose="020B0609020204030204" pitchFamily="49" charset="0"/>
              </a:rPr>
              <a:t>mat4</a:t>
            </a:r>
            <a:r>
              <a:rPr lang="en-US" altLang="zh-CN" sz="1200" b="0" dirty="0">
                <a:solidFill>
                  <a:srgbClr val="D4D4D4"/>
                </a:solidFill>
                <a:effectLst/>
                <a:latin typeface="Consolas" panose="020B0609020204030204" pitchFamily="49" charset="0"/>
              </a:rPr>
              <a:t> view;</a:t>
            </a:r>
          </a:p>
          <a:p>
            <a:r>
              <a:rPr lang="en-US" altLang="zh-CN" sz="1200" b="0" dirty="0">
                <a:solidFill>
                  <a:srgbClr val="569CD6"/>
                </a:solidFill>
                <a:effectLst/>
                <a:latin typeface="Consolas" panose="020B0609020204030204" pitchFamily="49" charset="0"/>
              </a:rPr>
              <a:t>uniform</a:t>
            </a:r>
            <a:r>
              <a:rPr lang="en-US" altLang="zh-CN" sz="1200" b="0" dirty="0">
                <a:solidFill>
                  <a:srgbClr val="D4D4D4"/>
                </a:solidFill>
                <a:effectLst/>
                <a:latin typeface="Consolas" panose="020B0609020204030204" pitchFamily="49" charset="0"/>
              </a:rPr>
              <a:t> </a:t>
            </a:r>
            <a:r>
              <a:rPr lang="en-US" altLang="zh-CN" sz="1200" b="0" dirty="0">
                <a:solidFill>
                  <a:srgbClr val="569CD6"/>
                </a:solidFill>
                <a:effectLst/>
                <a:latin typeface="Consolas" panose="020B0609020204030204" pitchFamily="49" charset="0"/>
              </a:rPr>
              <a:t>mat4</a:t>
            </a:r>
            <a:r>
              <a:rPr lang="en-US" altLang="zh-CN" sz="1200" b="0" dirty="0">
                <a:solidFill>
                  <a:srgbClr val="D4D4D4"/>
                </a:solidFill>
                <a:effectLst/>
                <a:latin typeface="Consolas" panose="020B0609020204030204" pitchFamily="49" charset="0"/>
              </a:rPr>
              <a:t> projection;</a:t>
            </a:r>
          </a:p>
        </p:txBody>
      </p:sp>
      <p:sp>
        <p:nvSpPr>
          <p:cNvPr id="27" name="文本框 26">
            <a:extLst>
              <a:ext uri="{FF2B5EF4-FFF2-40B4-BE49-F238E27FC236}">
                <a16:creationId xmlns:a16="http://schemas.microsoft.com/office/drawing/2014/main" id="{8A0F7CDB-3FE8-4C71-9BBF-2BAF4467780E}"/>
              </a:ext>
            </a:extLst>
          </p:cNvPr>
          <p:cNvSpPr txBox="1"/>
          <p:nvPr/>
        </p:nvSpPr>
        <p:spPr>
          <a:xfrm>
            <a:off x="7018747" y="4782923"/>
            <a:ext cx="5071946" cy="1938992"/>
          </a:xfrm>
          <a:prstGeom prst="rect">
            <a:avLst/>
          </a:prstGeom>
          <a:solidFill>
            <a:schemeClr val="tx1">
              <a:lumMod val="85000"/>
              <a:lumOff val="15000"/>
            </a:schemeClr>
          </a:solidFill>
        </p:spPr>
        <p:txBody>
          <a:bodyPr wrap="square">
            <a:spAutoFit/>
          </a:bodyPr>
          <a:lstStyle/>
          <a:p>
            <a:r>
              <a:rPr lang="en-US" altLang="zh-CN" sz="1200" b="0" dirty="0">
                <a:solidFill>
                  <a:srgbClr val="569CD6"/>
                </a:solidFill>
                <a:effectLst/>
                <a:latin typeface="Consolas" panose="020B0609020204030204" pitchFamily="49" charset="0"/>
              </a:rPr>
              <a:t>in</a:t>
            </a:r>
            <a:r>
              <a:rPr lang="en-US" altLang="zh-CN" sz="1200" b="0" dirty="0">
                <a:solidFill>
                  <a:srgbClr val="D4D4D4"/>
                </a:solidFill>
                <a:effectLst/>
                <a:latin typeface="Consolas" panose="020B0609020204030204" pitchFamily="49" charset="0"/>
              </a:rPr>
              <a:t> </a:t>
            </a:r>
            <a:r>
              <a:rPr lang="en-US" altLang="zh-CN" sz="1200" b="0" dirty="0">
                <a:solidFill>
                  <a:srgbClr val="569CD6"/>
                </a:solidFill>
                <a:effectLst/>
                <a:latin typeface="Consolas" panose="020B0609020204030204" pitchFamily="49" charset="0"/>
              </a:rPr>
              <a:t>vec3</a:t>
            </a:r>
            <a:r>
              <a:rPr lang="en-US" altLang="zh-CN" sz="1200" b="0" dirty="0">
                <a:solidFill>
                  <a:srgbClr val="D4D4D4"/>
                </a:solidFill>
                <a:effectLst/>
                <a:latin typeface="Consolas" panose="020B0609020204030204" pitchFamily="49" charset="0"/>
              </a:rPr>
              <a:t> position;</a:t>
            </a:r>
          </a:p>
          <a:p>
            <a:r>
              <a:rPr lang="en-US" altLang="zh-CN" sz="1200" b="0" dirty="0">
                <a:solidFill>
                  <a:srgbClr val="569CD6"/>
                </a:solidFill>
                <a:effectLst/>
                <a:latin typeface="Consolas" panose="020B0609020204030204" pitchFamily="49" charset="0"/>
              </a:rPr>
              <a:t>in</a:t>
            </a:r>
            <a:r>
              <a:rPr lang="en-US" altLang="zh-CN" sz="1200" b="0" dirty="0">
                <a:solidFill>
                  <a:srgbClr val="D4D4D4"/>
                </a:solidFill>
                <a:effectLst/>
                <a:latin typeface="Consolas" panose="020B0609020204030204" pitchFamily="49" charset="0"/>
              </a:rPr>
              <a:t> </a:t>
            </a:r>
            <a:r>
              <a:rPr lang="en-US" altLang="zh-CN" sz="1200" b="0" dirty="0">
                <a:solidFill>
                  <a:srgbClr val="569CD6"/>
                </a:solidFill>
                <a:effectLst/>
                <a:latin typeface="Consolas" panose="020B0609020204030204" pitchFamily="49" charset="0"/>
              </a:rPr>
              <a:t>vec3</a:t>
            </a:r>
            <a:r>
              <a:rPr lang="en-US" altLang="zh-CN" sz="1200" b="0" dirty="0">
                <a:solidFill>
                  <a:srgbClr val="D4D4D4"/>
                </a:solidFill>
                <a:effectLst/>
                <a:latin typeface="Consolas" panose="020B0609020204030204" pitchFamily="49" charset="0"/>
              </a:rPr>
              <a:t> normal;</a:t>
            </a:r>
            <a:br>
              <a:rPr lang="en-US" altLang="zh-CN" sz="1200" b="0" dirty="0">
                <a:solidFill>
                  <a:srgbClr val="D4D4D4"/>
                </a:solidFill>
                <a:effectLst/>
                <a:latin typeface="Consolas" panose="020B0609020204030204" pitchFamily="49" charset="0"/>
              </a:rPr>
            </a:br>
            <a:r>
              <a:rPr lang="en-US" altLang="zh-CN" sz="1200" b="0" dirty="0">
                <a:solidFill>
                  <a:srgbClr val="6A9955"/>
                </a:solidFill>
                <a:effectLst/>
                <a:latin typeface="Consolas" panose="020B0609020204030204" pitchFamily="49" charset="0"/>
              </a:rPr>
              <a:t>// </a:t>
            </a:r>
            <a:r>
              <a:rPr lang="zh-CN" altLang="en-US" sz="1200" b="0" dirty="0">
                <a:solidFill>
                  <a:srgbClr val="6A9955"/>
                </a:solidFill>
                <a:effectLst/>
                <a:latin typeface="Consolas" panose="020B0609020204030204" pitchFamily="49" charset="0"/>
              </a:rPr>
              <a:t>相机坐标</a:t>
            </a:r>
            <a:endParaRPr lang="zh-CN" altLang="en-US" sz="1200" b="0" dirty="0">
              <a:solidFill>
                <a:srgbClr val="D4D4D4"/>
              </a:solidFill>
              <a:effectLst/>
              <a:latin typeface="Consolas" panose="020B0609020204030204" pitchFamily="49" charset="0"/>
            </a:endParaRPr>
          </a:p>
          <a:p>
            <a:r>
              <a:rPr lang="en-US" altLang="zh-CN" sz="1200" b="0" dirty="0">
                <a:solidFill>
                  <a:srgbClr val="569CD6"/>
                </a:solidFill>
                <a:effectLst/>
                <a:latin typeface="Consolas" panose="020B0609020204030204" pitchFamily="49" charset="0"/>
              </a:rPr>
              <a:t>uniform</a:t>
            </a:r>
            <a:r>
              <a:rPr lang="en-US" altLang="zh-CN" sz="1200" b="0" dirty="0">
                <a:solidFill>
                  <a:srgbClr val="D4D4D4"/>
                </a:solidFill>
                <a:effectLst/>
                <a:latin typeface="Consolas" panose="020B0609020204030204" pitchFamily="49" charset="0"/>
              </a:rPr>
              <a:t> </a:t>
            </a:r>
            <a:r>
              <a:rPr lang="en-US" altLang="zh-CN" sz="1200" b="0" dirty="0">
                <a:solidFill>
                  <a:srgbClr val="569CD6"/>
                </a:solidFill>
                <a:effectLst/>
                <a:latin typeface="Consolas" panose="020B0609020204030204" pitchFamily="49" charset="0"/>
              </a:rPr>
              <a:t>vec3</a:t>
            </a:r>
            <a:r>
              <a:rPr lang="en-US" altLang="zh-CN" sz="1200" b="0" dirty="0">
                <a:solidFill>
                  <a:srgbClr val="D4D4D4"/>
                </a:solidFill>
                <a:effectLst/>
                <a:latin typeface="Consolas" panose="020B0609020204030204" pitchFamily="49" charset="0"/>
              </a:rPr>
              <a:t> </a:t>
            </a:r>
            <a:r>
              <a:rPr lang="en-US" altLang="zh-CN" sz="1200" b="0" dirty="0" err="1">
                <a:solidFill>
                  <a:srgbClr val="D4D4D4"/>
                </a:solidFill>
                <a:effectLst/>
                <a:latin typeface="Consolas" panose="020B0609020204030204" pitchFamily="49" charset="0"/>
              </a:rPr>
              <a:t>eye_position</a:t>
            </a:r>
            <a:r>
              <a:rPr lang="en-US" altLang="zh-CN" sz="1200" b="0" dirty="0">
                <a:solidFill>
                  <a:srgbClr val="D4D4D4"/>
                </a:solidFill>
                <a:effectLst/>
                <a:latin typeface="Consolas" panose="020B0609020204030204" pitchFamily="49" charset="0"/>
              </a:rPr>
              <a:t>;</a:t>
            </a:r>
          </a:p>
          <a:p>
            <a:r>
              <a:rPr lang="en-US" altLang="zh-CN" sz="1200" b="0" dirty="0">
                <a:solidFill>
                  <a:srgbClr val="6A9955"/>
                </a:solidFill>
                <a:effectLst/>
                <a:latin typeface="Consolas" panose="020B0609020204030204" pitchFamily="49" charset="0"/>
              </a:rPr>
              <a:t>// </a:t>
            </a:r>
            <a:r>
              <a:rPr lang="zh-CN" altLang="en-US" sz="1200" b="0" dirty="0">
                <a:solidFill>
                  <a:srgbClr val="6A9955"/>
                </a:solidFill>
                <a:effectLst/>
                <a:latin typeface="Consolas" panose="020B0609020204030204" pitchFamily="49" charset="0"/>
              </a:rPr>
              <a:t>光源</a:t>
            </a:r>
            <a:endParaRPr lang="zh-CN" altLang="en-US" sz="1200" b="0" dirty="0">
              <a:solidFill>
                <a:srgbClr val="D4D4D4"/>
              </a:solidFill>
              <a:effectLst/>
              <a:latin typeface="Consolas" panose="020B0609020204030204" pitchFamily="49" charset="0"/>
            </a:endParaRPr>
          </a:p>
          <a:p>
            <a:r>
              <a:rPr lang="en-US" altLang="zh-CN" sz="1200" b="0" dirty="0">
                <a:solidFill>
                  <a:srgbClr val="569CD6"/>
                </a:solidFill>
                <a:effectLst/>
                <a:latin typeface="Consolas" panose="020B0609020204030204" pitchFamily="49" charset="0"/>
              </a:rPr>
              <a:t>uniform</a:t>
            </a:r>
            <a:r>
              <a:rPr lang="en-US" altLang="zh-CN" sz="1200" b="0" dirty="0">
                <a:solidFill>
                  <a:srgbClr val="D4D4D4"/>
                </a:solidFill>
                <a:effectLst/>
                <a:latin typeface="Consolas" panose="020B0609020204030204" pitchFamily="49" charset="0"/>
              </a:rPr>
              <a:t> Light </a:t>
            </a:r>
            <a:r>
              <a:rPr lang="en-US" altLang="zh-CN" sz="1200" b="0" dirty="0" err="1">
                <a:solidFill>
                  <a:srgbClr val="D4D4D4"/>
                </a:solidFill>
                <a:effectLst/>
                <a:latin typeface="Consolas" panose="020B0609020204030204" pitchFamily="49" charset="0"/>
              </a:rPr>
              <a:t>light</a:t>
            </a:r>
            <a:r>
              <a:rPr lang="en-US" altLang="zh-CN" sz="1200" b="0" dirty="0">
                <a:solidFill>
                  <a:srgbClr val="D4D4D4"/>
                </a:solidFill>
                <a:effectLst/>
                <a:latin typeface="Consolas" panose="020B0609020204030204" pitchFamily="49" charset="0"/>
              </a:rPr>
              <a:t>;</a:t>
            </a:r>
          </a:p>
          <a:p>
            <a:r>
              <a:rPr lang="en-US" altLang="zh-CN" sz="1200" b="0" dirty="0">
                <a:solidFill>
                  <a:srgbClr val="6A9955"/>
                </a:solidFill>
                <a:effectLst/>
                <a:latin typeface="Consolas" panose="020B0609020204030204" pitchFamily="49" charset="0"/>
              </a:rPr>
              <a:t>// </a:t>
            </a:r>
            <a:r>
              <a:rPr lang="zh-CN" altLang="en-US" sz="1200" b="0" dirty="0">
                <a:solidFill>
                  <a:srgbClr val="6A9955"/>
                </a:solidFill>
                <a:effectLst/>
                <a:latin typeface="Consolas" panose="020B0609020204030204" pitchFamily="49" charset="0"/>
              </a:rPr>
              <a:t>物体材质</a:t>
            </a:r>
            <a:endParaRPr lang="zh-CN" altLang="en-US" sz="1200" b="0" dirty="0">
              <a:solidFill>
                <a:srgbClr val="D4D4D4"/>
              </a:solidFill>
              <a:effectLst/>
              <a:latin typeface="Consolas" panose="020B0609020204030204" pitchFamily="49" charset="0"/>
            </a:endParaRPr>
          </a:p>
          <a:p>
            <a:r>
              <a:rPr lang="en-US" altLang="zh-CN" sz="1200" b="0" dirty="0">
                <a:solidFill>
                  <a:srgbClr val="569CD6"/>
                </a:solidFill>
                <a:effectLst/>
                <a:latin typeface="Consolas" panose="020B0609020204030204" pitchFamily="49" charset="0"/>
              </a:rPr>
              <a:t>uniform</a:t>
            </a:r>
            <a:r>
              <a:rPr lang="en-US" altLang="zh-CN" sz="1200" b="0" dirty="0">
                <a:solidFill>
                  <a:srgbClr val="D4D4D4"/>
                </a:solidFill>
                <a:effectLst/>
                <a:latin typeface="Consolas" panose="020B0609020204030204" pitchFamily="49" charset="0"/>
              </a:rPr>
              <a:t> Material </a:t>
            </a:r>
            <a:r>
              <a:rPr lang="en-US" altLang="zh-CN" sz="1200" b="0" dirty="0" err="1">
                <a:solidFill>
                  <a:srgbClr val="D4D4D4"/>
                </a:solidFill>
                <a:effectLst/>
                <a:latin typeface="Consolas" panose="020B0609020204030204" pitchFamily="49" charset="0"/>
              </a:rPr>
              <a:t>material</a:t>
            </a:r>
            <a:r>
              <a:rPr lang="en-US" altLang="zh-CN" sz="1200" b="0" dirty="0">
                <a:solidFill>
                  <a:srgbClr val="D4D4D4"/>
                </a:solidFill>
                <a:effectLst/>
                <a:latin typeface="Consolas" panose="020B0609020204030204" pitchFamily="49" charset="0"/>
              </a:rPr>
              <a:t>;</a:t>
            </a:r>
          </a:p>
          <a:p>
            <a:br>
              <a:rPr lang="en-US" altLang="zh-CN" sz="1200" b="0" dirty="0">
                <a:solidFill>
                  <a:srgbClr val="D4D4D4"/>
                </a:solidFill>
                <a:effectLst/>
                <a:latin typeface="Consolas" panose="020B0609020204030204" pitchFamily="49" charset="0"/>
              </a:rPr>
            </a:br>
            <a:r>
              <a:rPr lang="en-US" altLang="zh-CN" sz="1200" b="0" dirty="0">
                <a:solidFill>
                  <a:srgbClr val="569CD6"/>
                </a:solidFill>
                <a:effectLst/>
                <a:latin typeface="Consolas" panose="020B0609020204030204" pitchFamily="49" charset="0"/>
              </a:rPr>
              <a:t>out</a:t>
            </a:r>
            <a:r>
              <a:rPr lang="en-US" altLang="zh-CN" sz="1200" b="0" dirty="0">
                <a:solidFill>
                  <a:srgbClr val="D4D4D4"/>
                </a:solidFill>
                <a:effectLst/>
                <a:latin typeface="Consolas" panose="020B0609020204030204" pitchFamily="49" charset="0"/>
              </a:rPr>
              <a:t> </a:t>
            </a:r>
            <a:r>
              <a:rPr lang="en-US" altLang="zh-CN" sz="1200" b="0" dirty="0">
                <a:solidFill>
                  <a:srgbClr val="569CD6"/>
                </a:solidFill>
                <a:effectLst/>
                <a:latin typeface="Consolas" panose="020B0609020204030204" pitchFamily="49" charset="0"/>
              </a:rPr>
              <a:t>vec4</a:t>
            </a:r>
            <a:r>
              <a:rPr lang="en-US" altLang="zh-CN" sz="1200" b="0" dirty="0">
                <a:solidFill>
                  <a:srgbClr val="D4D4D4"/>
                </a:solidFill>
                <a:effectLst/>
                <a:latin typeface="Consolas" panose="020B0609020204030204" pitchFamily="49" charset="0"/>
              </a:rPr>
              <a:t> </a:t>
            </a:r>
            <a:r>
              <a:rPr lang="en-US" altLang="zh-CN" sz="1200" b="0" dirty="0" err="1">
                <a:solidFill>
                  <a:srgbClr val="D4D4D4"/>
                </a:solidFill>
                <a:effectLst/>
                <a:latin typeface="Consolas" panose="020B0609020204030204" pitchFamily="49" charset="0"/>
              </a:rPr>
              <a:t>fColor</a:t>
            </a:r>
            <a:r>
              <a:rPr lang="en-US" altLang="zh-CN" sz="1200" b="0" dirty="0">
                <a:solidFill>
                  <a:srgbClr val="D4D4D4"/>
                </a:solidFill>
                <a:effectLst/>
                <a:latin typeface="Consolas" panose="020B0609020204030204" pitchFamily="49" charset="0"/>
              </a:rPr>
              <a:t>;</a:t>
            </a:r>
          </a:p>
        </p:txBody>
      </p:sp>
      <p:sp>
        <p:nvSpPr>
          <p:cNvPr id="28" name="矩形 27">
            <a:extLst>
              <a:ext uri="{FF2B5EF4-FFF2-40B4-BE49-F238E27FC236}">
                <a16:creationId xmlns:a16="http://schemas.microsoft.com/office/drawing/2014/main" id="{CE57ABD2-7238-4671-B0B9-746926A535C5}"/>
              </a:ext>
            </a:extLst>
          </p:cNvPr>
          <p:cNvSpPr/>
          <p:nvPr/>
        </p:nvSpPr>
        <p:spPr>
          <a:xfrm>
            <a:off x="8885306" y="1397537"/>
            <a:ext cx="1338828" cy="369332"/>
          </a:xfrm>
          <a:prstGeom prst="rect">
            <a:avLst/>
          </a:prstGeom>
        </p:spPr>
        <p:txBody>
          <a:bodyPr wrap="none">
            <a:spAutoFit/>
          </a:bodyPr>
          <a:lstStyle/>
          <a:p>
            <a:pPr algn="ctr"/>
            <a:r>
              <a:rPr lang="zh-CN" altLang="en-US" dirty="0">
                <a:latin typeface="+mn-ea"/>
              </a:rPr>
              <a:t>片元着色器</a:t>
            </a:r>
          </a:p>
        </p:txBody>
      </p:sp>
      <p:sp>
        <p:nvSpPr>
          <p:cNvPr id="29" name="矩形 28">
            <a:extLst>
              <a:ext uri="{FF2B5EF4-FFF2-40B4-BE49-F238E27FC236}">
                <a16:creationId xmlns:a16="http://schemas.microsoft.com/office/drawing/2014/main" id="{2AD0402E-7E12-4813-8EE6-2D5D9E96AD5E}"/>
              </a:ext>
            </a:extLst>
          </p:cNvPr>
          <p:cNvSpPr/>
          <p:nvPr/>
        </p:nvSpPr>
        <p:spPr>
          <a:xfrm>
            <a:off x="3715508" y="1397537"/>
            <a:ext cx="1338829" cy="369332"/>
          </a:xfrm>
          <a:prstGeom prst="rect">
            <a:avLst/>
          </a:prstGeom>
        </p:spPr>
        <p:txBody>
          <a:bodyPr wrap="none">
            <a:spAutoFit/>
          </a:bodyPr>
          <a:lstStyle/>
          <a:p>
            <a:pPr algn="ctr"/>
            <a:r>
              <a:rPr lang="zh-CN" altLang="en-US" dirty="0">
                <a:latin typeface="+mn-ea"/>
              </a:rPr>
              <a:t>顶点着色器</a:t>
            </a:r>
          </a:p>
        </p:txBody>
      </p:sp>
    </p:spTree>
    <p:extLst>
      <p:ext uri="{BB962C8B-B14F-4D97-AF65-F5344CB8AC3E}">
        <p14:creationId xmlns:p14="http://schemas.microsoft.com/office/powerpoint/2010/main" val="2321473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BB891216-919C-4C14-A1C4-EED5CD64B273}"/>
              </a:ext>
            </a:extLst>
          </p:cNvPr>
          <p:cNvSpPr>
            <a:spLocks noGrp="1"/>
          </p:cNvSpPr>
          <p:nvPr>
            <p:ph type="title"/>
          </p:nvPr>
        </p:nvSpPr>
        <p:spPr/>
        <p:txBody>
          <a:bodyPr/>
          <a:lstStyle/>
          <a:p>
            <a:r>
              <a:rPr lang="en-US" altLang="zh-CN" dirty="0" err="1"/>
              <a:t>Phong</a:t>
            </a:r>
            <a:r>
              <a:rPr lang="zh-CN" altLang="en-US" dirty="0"/>
              <a:t>反射模型</a:t>
            </a:r>
          </a:p>
        </p:txBody>
      </p:sp>
      <mc:AlternateContent xmlns:mc="http://schemas.openxmlformats.org/markup-compatibility/2006" xmlns:a14="http://schemas.microsoft.com/office/drawing/2010/main">
        <mc:Choice Requires="a14">
          <p:sp>
            <p:nvSpPr>
              <p:cNvPr id="7" name="内容占位符 6">
                <a:extLst>
                  <a:ext uri="{FF2B5EF4-FFF2-40B4-BE49-F238E27FC236}">
                    <a16:creationId xmlns:a16="http://schemas.microsoft.com/office/drawing/2014/main" id="{B73AA74B-A1AD-4D28-98E8-22EDA952282D}"/>
                  </a:ext>
                </a:extLst>
              </p:cNvPr>
              <p:cNvSpPr>
                <a:spLocks noGrp="1"/>
              </p:cNvSpPr>
              <p:nvPr>
                <p:ph idx="1"/>
              </p:nvPr>
            </p:nvSpPr>
            <p:spPr/>
            <p:txBody>
              <a:bodyPr/>
              <a:lstStyle/>
              <a:p>
                <a:r>
                  <a:rPr lang="zh-CN" altLang="en-US" dirty="0"/>
                  <a:t>三种相互作用：环境光反射、漫反射、镜面反射</a:t>
                </a:r>
              </a:p>
              <a:p>
                <a:r>
                  <a:rPr lang="zh-CN" altLang="en-US" dirty="0"/>
                  <a:t>模型公式：</a:t>
                </a:r>
                <a14:m>
                  <m:oMath xmlns:m="http://schemas.openxmlformats.org/officeDocument/2006/math">
                    <m:r>
                      <a:rPr lang="zh-CN" altLang="en-US" i="1" dirty="0" smtClean="0">
                        <a:latin typeface="Cambria Math" panose="02040503050406030204" pitchFamily="18" charset="0"/>
                      </a:rPr>
                      <m:t>𝐼</m:t>
                    </m:r>
                    <m:r>
                      <a:rPr lang="en-US" altLang="zh-CN" i="1" dirty="0" smtClean="0">
                        <a:latin typeface="Cambria Math" panose="02040503050406030204" pitchFamily="18" charset="0"/>
                      </a:rPr>
                      <m:t>=</m:t>
                    </m:r>
                    <m:f>
                      <m:fPr>
                        <m:ctrlPr>
                          <a:rPr lang="en-US" altLang="zh-CN" i="1" dirty="0" smtClean="0">
                            <a:latin typeface="Cambria Math" panose="02040503050406030204" pitchFamily="18" charset="0"/>
                          </a:rPr>
                        </m:ctrlPr>
                      </m:fPr>
                      <m:num>
                        <m:r>
                          <a:rPr lang="en-US" altLang="zh-CN" i="1" dirty="0" smtClean="0">
                            <a:latin typeface="Cambria Math" panose="02040503050406030204" pitchFamily="18" charset="0"/>
                          </a:rPr>
                          <m:t>1</m:t>
                        </m:r>
                      </m:num>
                      <m:den>
                        <m:r>
                          <a:rPr lang="zh-CN" altLang="en-US" i="1" dirty="0" smtClean="0">
                            <a:latin typeface="Cambria Math" panose="02040503050406030204" pitchFamily="18" charset="0"/>
                          </a:rPr>
                          <m:t>𝑎</m:t>
                        </m:r>
                        <m:r>
                          <a:rPr lang="en-US" altLang="zh-CN" i="1" dirty="0" smtClean="0">
                            <a:latin typeface="Cambria Math" panose="02040503050406030204" pitchFamily="18" charset="0"/>
                          </a:rPr>
                          <m:t>+</m:t>
                        </m:r>
                        <m:r>
                          <a:rPr lang="zh-CN" altLang="en-US" i="1" dirty="0" smtClean="0">
                            <a:latin typeface="Cambria Math" panose="02040503050406030204" pitchFamily="18" charset="0"/>
                          </a:rPr>
                          <m:t>𝑏𝑑</m:t>
                        </m:r>
                        <m:r>
                          <a:rPr lang="en-US" altLang="zh-CN" i="1" dirty="0" smtClean="0">
                            <a:latin typeface="Cambria Math" panose="02040503050406030204" pitchFamily="18" charset="0"/>
                          </a:rPr>
                          <m:t>+</m:t>
                        </m:r>
                        <m:r>
                          <a:rPr lang="zh-CN" altLang="en-US" i="1" dirty="0" smtClean="0">
                            <a:latin typeface="Cambria Math" panose="02040503050406030204" pitchFamily="18" charset="0"/>
                          </a:rPr>
                          <m:t>𝑐</m:t>
                        </m:r>
                        <m:sSup>
                          <m:sSupPr>
                            <m:ctrlPr>
                              <a:rPr lang="en-US" altLang="zh-CN" i="1" dirty="0" smtClean="0">
                                <a:latin typeface="Cambria Math" panose="02040503050406030204" pitchFamily="18" charset="0"/>
                              </a:rPr>
                            </m:ctrlPr>
                          </m:sSupPr>
                          <m:e>
                            <m:r>
                              <a:rPr lang="zh-CN" altLang="en-US" i="1" dirty="0" smtClean="0">
                                <a:latin typeface="Cambria Math" panose="02040503050406030204" pitchFamily="18" charset="0"/>
                              </a:rPr>
                              <m:t>𝑑</m:t>
                            </m:r>
                          </m:e>
                          <m:sup>
                            <m:r>
                              <a:rPr lang="en-US" altLang="zh-CN" i="1" dirty="0" smtClean="0">
                                <a:latin typeface="Cambria Math" panose="02040503050406030204" pitchFamily="18" charset="0"/>
                              </a:rPr>
                              <m:t>2</m:t>
                            </m:r>
                          </m:sup>
                        </m:sSup>
                      </m:den>
                    </m:f>
                    <m:d>
                      <m:dPr>
                        <m:ctrlPr>
                          <a:rPr lang="en-US" altLang="zh-CN" i="1" dirty="0" smtClean="0">
                            <a:latin typeface="Cambria Math" panose="02040503050406030204" pitchFamily="18" charset="0"/>
                          </a:rPr>
                        </m:ctrlPr>
                      </m:dPr>
                      <m:e>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𝑘</m:t>
                            </m:r>
                          </m:e>
                          <m:sub>
                            <m:r>
                              <a:rPr lang="zh-CN" altLang="en-US" i="1" dirty="0" smtClean="0">
                                <a:latin typeface="Cambria Math" panose="02040503050406030204" pitchFamily="18" charset="0"/>
                              </a:rPr>
                              <m:t>𝑑</m:t>
                            </m:r>
                          </m:sub>
                        </m:sSub>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𝐿</m:t>
                            </m:r>
                          </m:e>
                          <m:sub>
                            <m:r>
                              <a:rPr lang="zh-CN" altLang="en-US" i="1" dirty="0" smtClean="0">
                                <a:latin typeface="Cambria Math" panose="02040503050406030204" pitchFamily="18" charset="0"/>
                              </a:rPr>
                              <m:t>𝑑</m:t>
                            </m:r>
                          </m:sub>
                        </m:sSub>
                        <m:func>
                          <m:funcPr>
                            <m:ctrlPr>
                              <a:rPr lang="en-US" altLang="zh-CN" i="1" dirty="0" smtClean="0">
                                <a:latin typeface="Cambria Math" panose="02040503050406030204" pitchFamily="18" charset="0"/>
                              </a:rPr>
                            </m:ctrlPr>
                          </m:funcPr>
                          <m:fName>
                            <m:r>
                              <m:rPr>
                                <m:sty m:val="p"/>
                              </m:rPr>
                              <a:rPr lang="en-US" altLang="zh-CN" i="0" dirty="0" smtClean="0">
                                <a:latin typeface="Cambria Math" panose="02040503050406030204" pitchFamily="18" charset="0"/>
                              </a:rPr>
                              <m:t>max</m:t>
                            </m:r>
                          </m:fName>
                          <m:e>
                            <m:d>
                              <m:dPr>
                                <m:ctrlPr>
                                  <a:rPr lang="en-US" altLang="zh-CN" i="1" dirty="0" smtClean="0">
                                    <a:latin typeface="Cambria Math" panose="02040503050406030204" pitchFamily="18" charset="0"/>
                                  </a:rPr>
                                </m:ctrlPr>
                              </m:dPr>
                              <m:e>
                                <m:r>
                                  <a:rPr lang="zh-CN" altLang="en-US" i="1" dirty="0" smtClean="0">
                                    <a:latin typeface="Cambria Math" panose="02040503050406030204" pitchFamily="18" charset="0"/>
                                  </a:rPr>
                                  <m:t>𝒍</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𝒏</m:t>
                                </m:r>
                                <m:r>
                                  <a:rPr lang="en-US" altLang="zh-CN" i="1" dirty="0" smtClean="0">
                                    <a:latin typeface="Cambria Math" panose="02040503050406030204" pitchFamily="18" charset="0"/>
                                  </a:rPr>
                                  <m:t>,0</m:t>
                                </m:r>
                              </m:e>
                            </m:d>
                          </m:e>
                        </m:func>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𝑘</m:t>
                            </m:r>
                          </m:e>
                          <m:sub>
                            <m:r>
                              <a:rPr lang="zh-CN" altLang="en-US" i="1" dirty="0" smtClean="0">
                                <a:latin typeface="Cambria Math" panose="02040503050406030204" pitchFamily="18" charset="0"/>
                              </a:rPr>
                              <m:t>𝑠</m:t>
                            </m:r>
                          </m:sub>
                        </m:sSub>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𝐿</m:t>
                            </m:r>
                          </m:e>
                          <m:sub>
                            <m:r>
                              <a:rPr lang="zh-CN" altLang="en-US" i="1" dirty="0" smtClean="0">
                                <a:latin typeface="Cambria Math" panose="02040503050406030204" pitchFamily="18" charset="0"/>
                              </a:rPr>
                              <m:t>𝑠</m:t>
                            </m:r>
                          </m:sub>
                        </m:sSub>
                        <m:sSup>
                          <m:sSupPr>
                            <m:ctrlPr>
                              <a:rPr lang="en-US" altLang="zh-CN" i="1" dirty="0" smtClean="0">
                                <a:latin typeface="Cambria Math" panose="02040503050406030204" pitchFamily="18" charset="0"/>
                              </a:rPr>
                            </m:ctrlPr>
                          </m:sSupPr>
                          <m:e>
                            <m:func>
                              <m:funcPr>
                                <m:ctrlPr>
                                  <a:rPr lang="en-US" altLang="zh-CN" i="1" dirty="0" smtClean="0">
                                    <a:latin typeface="Cambria Math" panose="02040503050406030204" pitchFamily="18" charset="0"/>
                                  </a:rPr>
                                </m:ctrlPr>
                              </m:funcPr>
                              <m:fName>
                                <m:r>
                                  <m:rPr>
                                    <m:sty m:val="p"/>
                                  </m:rPr>
                                  <a:rPr lang="en-US" altLang="zh-CN" i="0" dirty="0" smtClean="0">
                                    <a:latin typeface="Cambria Math" panose="02040503050406030204" pitchFamily="18" charset="0"/>
                                  </a:rPr>
                                  <m:t>max</m:t>
                                </m:r>
                              </m:fName>
                              <m:e>
                                <m:d>
                                  <m:dPr>
                                    <m:ctrlPr>
                                      <a:rPr lang="en-US" altLang="zh-CN" i="1" dirty="0" smtClean="0">
                                        <a:latin typeface="Cambria Math" panose="02040503050406030204" pitchFamily="18" charset="0"/>
                                      </a:rPr>
                                    </m:ctrlPr>
                                  </m:dPr>
                                  <m:e>
                                    <m:r>
                                      <a:rPr lang="zh-CN" altLang="en-US" i="1" dirty="0" smtClean="0">
                                        <a:latin typeface="Cambria Math" panose="02040503050406030204" pitchFamily="18" charset="0"/>
                                      </a:rPr>
                                      <m:t>𝒓</m:t>
                                    </m:r>
                                    <m:r>
                                      <a:rPr lang="zh-CN" altLang="en-US" i="1" dirty="0" smtClean="0">
                                        <a:latin typeface="Cambria Math" panose="02040503050406030204" pitchFamily="18" charset="0"/>
                                      </a:rPr>
                                      <m:t>∙</m:t>
                                    </m:r>
                                    <m:r>
                                      <a:rPr lang="zh-CN" altLang="en-US" i="1" dirty="0" smtClean="0">
                                        <a:latin typeface="Cambria Math" panose="02040503050406030204" pitchFamily="18" charset="0"/>
                                      </a:rPr>
                                      <m:t>𝒗</m:t>
                                    </m:r>
                                    <m:r>
                                      <a:rPr lang="en-US" altLang="zh-CN" i="1" dirty="0" smtClean="0">
                                        <a:latin typeface="Cambria Math" panose="02040503050406030204" pitchFamily="18" charset="0"/>
                                      </a:rPr>
                                      <m:t>, 0</m:t>
                                    </m:r>
                                  </m:e>
                                </m:d>
                              </m:e>
                            </m:func>
                          </m:e>
                          <m:sup>
                            <m:r>
                              <a:rPr lang="en-US" altLang="zh-CN" i="1" dirty="0" smtClean="0">
                                <a:latin typeface="Cambria Math" panose="02040503050406030204" pitchFamily="18" charset="0"/>
                              </a:rPr>
                              <m:t>𝛼</m:t>
                            </m:r>
                          </m:sup>
                        </m:sSup>
                      </m:e>
                    </m:d>
                    <m:r>
                      <a:rPr lang="en-US" altLang="zh-CN" i="1" dirty="0" smtClean="0">
                        <a:latin typeface="Cambria Math" panose="02040503050406030204" pitchFamily="18" charset="0"/>
                      </a:rPr>
                      <m:t>+</m:t>
                    </m:r>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𝑘</m:t>
                        </m:r>
                      </m:e>
                      <m:sub>
                        <m:r>
                          <a:rPr lang="zh-CN" altLang="en-US" i="1" dirty="0" smtClean="0">
                            <a:latin typeface="Cambria Math" panose="02040503050406030204" pitchFamily="18" charset="0"/>
                          </a:rPr>
                          <m:t>𝑎</m:t>
                        </m:r>
                      </m:sub>
                    </m:sSub>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𝐿</m:t>
                        </m:r>
                      </m:e>
                      <m:sub>
                        <m:r>
                          <a:rPr lang="zh-CN" altLang="en-US" i="1" dirty="0" smtClean="0">
                            <a:latin typeface="Cambria Math" panose="02040503050406030204" pitchFamily="18" charset="0"/>
                          </a:rPr>
                          <m:t>𝑎</m:t>
                        </m:r>
                      </m:sub>
                    </m:sSub>
                  </m:oMath>
                </a14:m>
                <a:endParaRPr lang="zh-CN" altLang="en-US" dirty="0"/>
              </a:p>
            </p:txBody>
          </p:sp>
        </mc:Choice>
        <mc:Fallback xmlns="">
          <p:sp>
            <p:nvSpPr>
              <p:cNvPr id="7" name="内容占位符 6">
                <a:extLst>
                  <a:ext uri="{FF2B5EF4-FFF2-40B4-BE49-F238E27FC236}">
                    <a16:creationId xmlns:a16="http://schemas.microsoft.com/office/drawing/2014/main" id="{B73AA74B-A1AD-4D28-98E8-22EDA952282D}"/>
                  </a:ext>
                </a:extLst>
              </p:cNvPr>
              <p:cNvSpPr>
                <a:spLocks noGrp="1" noRot="1" noChangeAspect="1" noMove="1" noResize="1" noEditPoints="1" noAdjustHandles="1" noChangeArrowheads="1" noChangeShapeType="1" noTextEdit="1"/>
              </p:cNvSpPr>
              <p:nvPr>
                <p:ph idx="1"/>
              </p:nvPr>
            </p:nvSpPr>
            <p:spPr>
              <a:blipFill>
                <a:blip r:embed="rId2"/>
                <a:stretch>
                  <a:fillRect l="-522"/>
                </a:stretch>
              </a:blipFill>
            </p:spPr>
            <p:txBody>
              <a:bodyPr/>
              <a:lstStyle/>
              <a:p>
                <a:r>
                  <a:rPr lang="zh-CN" altLang="en-US">
                    <a:noFill/>
                  </a:rPr>
                  <a:t> </a:t>
                </a:r>
              </a:p>
            </p:txBody>
          </p:sp>
        </mc:Fallback>
      </mc:AlternateContent>
      <p:pic>
        <p:nvPicPr>
          <p:cNvPr id="8" name="Picture 6">
            <a:extLst>
              <a:ext uri="{FF2B5EF4-FFF2-40B4-BE49-F238E27FC236}">
                <a16:creationId xmlns:a16="http://schemas.microsoft.com/office/drawing/2014/main" id="{D3EE26E8-7EC5-4DFD-835D-1DBB5FC00C45}"/>
              </a:ext>
            </a:extLst>
          </p:cNvPr>
          <p:cNvPicPr>
            <a:picLocks noChangeAspect="1"/>
          </p:cNvPicPr>
          <p:nvPr/>
        </p:nvPicPr>
        <p:blipFill>
          <a:blip r:embed="rId3"/>
          <a:stretch>
            <a:fillRect/>
          </a:stretch>
        </p:blipFill>
        <p:spPr>
          <a:xfrm>
            <a:off x="1525299" y="3127152"/>
            <a:ext cx="9172575" cy="2171700"/>
          </a:xfrm>
          <a:prstGeom prst="rect">
            <a:avLst/>
          </a:prstGeom>
        </p:spPr>
      </p:pic>
      <p:sp>
        <p:nvSpPr>
          <p:cNvPr id="9" name="TextBox 7">
            <a:extLst>
              <a:ext uri="{FF2B5EF4-FFF2-40B4-BE49-F238E27FC236}">
                <a16:creationId xmlns:a16="http://schemas.microsoft.com/office/drawing/2014/main" id="{21C56A66-0013-49A3-BAFE-7B2160CCEFDC}"/>
              </a:ext>
            </a:extLst>
          </p:cNvPr>
          <p:cNvSpPr txBox="1"/>
          <p:nvPr/>
        </p:nvSpPr>
        <p:spPr>
          <a:xfrm>
            <a:off x="1494125" y="5295811"/>
            <a:ext cx="9172575" cy="369332"/>
          </a:xfrm>
          <a:prstGeom prst="rect">
            <a:avLst/>
          </a:prstGeom>
          <a:noFill/>
        </p:spPr>
        <p:txBody>
          <a:bodyPr wrap="square" rtlCol="0">
            <a:spAutoFit/>
          </a:bodyPr>
          <a:lstStyle/>
          <a:p>
            <a:pPr algn="ctr"/>
            <a:r>
              <a:rPr lang="zh-CN" altLang="en-US" dirty="0">
                <a:latin typeface="+mn-ea"/>
              </a:rPr>
              <a:t>环境光反射          </a:t>
            </a:r>
            <a:r>
              <a:rPr lang="en-US" altLang="zh-CN" dirty="0">
                <a:latin typeface="+mn-ea"/>
              </a:rPr>
              <a:t>+      </a:t>
            </a:r>
            <a:r>
              <a:rPr lang="zh-CN" altLang="en-US" dirty="0">
                <a:latin typeface="+mn-ea"/>
              </a:rPr>
              <a:t>漫反射              </a:t>
            </a:r>
            <a:r>
              <a:rPr lang="en-US" altLang="zh-CN" dirty="0">
                <a:latin typeface="+mn-ea"/>
              </a:rPr>
              <a:t>+     </a:t>
            </a:r>
            <a:r>
              <a:rPr lang="zh-CN" altLang="en-US" dirty="0">
                <a:latin typeface="+mn-ea"/>
              </a:rPr>
              <a:t>镜面反射           </a:t>
            </a:r>
            <a:r>
              <a:rPr lang="en-US" altLang="zh-CN" dirty="0">
                <a:latin typeface="+mn-ea"/>
              </a:rPr>
              <a:t>=   </a:t>
            </a:r>
            <a:r>
              <a:rPr lang="en-US" altLang="zh-CN" dirty="0" err="1">
                <a:latin typeface="+mn-ea"/>
              </a:rPr>
              <a:t>Phong</a:t>
            </a:r>
            <a:r>
              <a:rPr lang="zh-CN" altLang="en-US" dirty="0">
                <a:latin typeface="+mn-ea"/>
              </a:rPr>
              <a:t>反射</a:t>
            </a:r>
          </a:p>
        </p:txBody>
      </p:sp>
    </p:spTree>
    <p:extLst>
      <p:ext uri="{BB962C8B-B14F-4D97-AF65-F5344CB8AC3E}">
        <p14:creationId xmlns:p14="http://schemas.microsoft.com/office/powerpoint/2010/main" val="1853521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FD743841-B2BB-4896-9860-242E7638534A}"/>
              </a:ext>
            </a:extLst>
          </p:cNvPr>
          <p:cNvSpPr>
            <a:spLocks noGrp="1"/>
          </p:cNvSpPr>
          <p:nvPr>
            <p:ph idx="1"/>
          </p:nvPr>
        </p:nvSpPr>
        <p:spPr/>
        <p:txBody>
          <a:bodyPr/>
          <a:lstStyle/>
          <a:p>
            <a:r>
              <a:rPr lang="zh-CN" altLang="en-US" dirty="0">
                <a:latin typeface="+mn-ea"/>
              </a:rPr>
              <a:t>在</a:t>
            </a:r>
            <a:r>
              <a:rPr lang="zh-CN" altLang="en-US" b="1" dirty="0">
                <a:latin typeface="+mn-ea"/>
              </a:rPr>
              <a:t>片元着色器</a:t>
            </a:r>
            <a:r>
              <a:rPr lang="zh-CN" altLang="en-US" dirty="0">
                <a:latin typeface="+mn-ea"/>
              </a:rPr>
              <a:t>中使用</a:t>
            </a:r>
            <a:r>
              <a:rPr lang="en-US" altLang="zh-CN" dirty="0" err="1">
                <a:latin typeface="+mn-ea"/>
              </a:rPr>
              <a:t>Phong</a:t>
            </a:r>
            <a:r>
              <a:rPr lang="zh-CN" altLang="en-US" dirty="0">
                <a:latin typeface="+mn-ea"/>
              </a:rPr>
              <a:t>着色方法实现</a:t>
            </a:r>
            <a:r>
              <a:rPr lang="en-US" altLang="zh-CN" dirty="0" err="1">
                <a:latin typeface="+mn-ea"/>
              </a:rPr>
              <a:t>Phong</a:t>
            </a:r>
            <a:r>
              <a:rPr lang="zh-CN" altLang="en-US" dirty="0">
                <a:latin typeface="+mn-ea"/>
              </a:rPr>
              <a:t>光照</a:t>
            </a:r>
            <a:endParaRPr lang="en-US" altLang="zh-CN" dirty="0">
              <a:latin typeface="+mn-ea"/>
            </a:endParaRPr>
          </a:p>
          <a:p>
            <a:r>
              <a:rPr lang="zh-CN" altLang="en-US" dirty="0">
                <a:latin typeface="+mn-ea"/>
              </a:rPr>
              <a:t>实现面片的法向量计算和顶点的法向量计算</a:t>
            </a:r>
            <a:endParaRPr lang="en-US" altLang="zh-CN" dirty="0">
              <a:latin typeface="+mn-ea"/>
            </a:endParaRPr>
          </a:p>
          <a:p>
            <a:r>
              <a:rPr lang="zh-CN" altLang="en-US" dirty="0">
                <a:latin typeface="+mn-ea"/>
              </a:rPr>
              <a:t>逐步实现环境光分量、漫反射分量和镜面反射分量</a:t>
            </a:r>
            <a:endParaRPr lang="en-US" altLang="zh-CN" dirty="0">
              <a:latin typeface="+mn-ea"/>
            </a:endParaRPr>
          </a:p>
          <a:p>
            <a:r>
              <a:rPr lang="zh-CN" altLang="en-US" dirty="0">
                <a:latin typeface="+mn-ea"/>
              </a:rPr>
              <a:t>实现键盘控制光照分量</a:t>
            </a:r>
          </a:p>
        </p:txBody>
      </p:sp>
      <p:sp>
        <p:nvSpPr>
          <p:cNvPr id="3" name="标题 2">
            <a:extLst>
              <a:ext uri="{FF2B5EF4-FFF2-40B4-BE49-F238E27FC236}">
                <a16:creationId xmlns:a16="http://schemas.microsoft.com/office/drawing/2014/main" id="{5D92D266-1D61-4C46-BE0F-AC2E1B129941}"/>
              </a:ext>
            </a:extLst>
          </p:cNvPr>
          <p:cNvSpPr>
            <a:spLocks noGrp="1"/>
          </p:cNvSpPr>
          <p:nvPr>
            <p:ph type="title"/>
          </p:nvPr>
        </p:nvSpPr>
        <p:spPr/>
        <p:txBody>
          <a:bodyPr/>
          <a:lstStyle/>
          <a:p>
            <a:r>
              <a:rPr lang="zh-CN" altLang="en-US" dirty="0"/>
              <a:t>课堂练习</a:t>
            </a:r>
          </a:p>
        </p:txBody>
      </p:sp>
    </p:spTree>
    <p:extLst>
      <p:ext uri="{BB962C8B-B14F-4D97-AF65-F5344CB8AC3E}">
        <p14:creationId xmlns:p14="http://schemas.microsoft.com/office/powerpoint/2010/main" val="33639764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E81A452A-234A-4E0B-9B6D-F8F88C8EBCF0"/>
  <p:tag name="ISPRING_SCORM_RATE_SLIDES" val="1"/>
  <p:tag name="ISPRINGONLINEFOLDERID" val="0"/>
  <p:tag name="ISPRINGONLINEFOLDERPATH" val="內容清單"/>
  <p:tag name="ISPRINGCLOUDFOLDERID" val="0"/>
  <p:tag name="ISPRINGCLOUDFOLDERPATH" val="函式庫"/>
  <p:tag name="ISPRING_PLAYERS_CUSTOMIZATION" val="UEsDBBQAAgAIABS9OUk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UvTlJJGX/Cx0DAAA2DAAAJwAAAHVuaXZlcnNhbC9mbGFzaF9wdWJsaXNoaW5nX3NldHRpbmdzLnhtbNVW3W7aMBS+5yksT70sabt261CgqgpoVVtAhWnrVWViQ6z6J4ttKL3a0+zB9iQ7joGC2nXpD9ImFBEfn/OdX39xfHQrBZqw3HCt6ni3uoMRU4mmXI3r+MugvX2IkbFEUSK0YnWsNEZHjUqcuaHgJu0za0HVIIBRppbZOk6tzWpRNJ1Oq9xkud/VwlnAN9VEyyjLmWHKsjzKBJnBn51lzOA5QgkAeKRWc7NGpYJQHJAuNHWCIU4hcsV9UkS0BTEpjoLakCQ341w7RU+00DnKx8M6fnd47H8LnQDV5JIpXxPTAKEX2xqhlPsoiOjzO4ZSxscphLu3j9GUU5sWr5HXj6OHKAV2SJ14lBMNNVB2Di+ZJZRYEpbBn2W31iwEQURnikieDGAH+fzruDm4/nzVa12en3bOrgfd7vngtBeCKGyidZw4WncUQ0Da5Qlb+omJtSRJIW6wGRFhWBytihZqI63WgvNrNNQCal9YwRjJIaMdItlKN/o3XLVBcxejESQiZnV8nHMiMOKWCJ4sjY0bGstt0fX2qiYCLBhPhi76+N59qE6Sktyw1bAWO8bXPGl81U5QNNMOCX7DkNUI8ncS3lKGVpuDRrmWhRTGxyIjOHiccDZl9Kio6RzwT46uwIV0YAmzmglmg4fvjt+hIRvpHHAZmcBkg5ybgF99FnBGjLkHJYsYt/rnp83W9Wmn2fq25RMkdEJU8kxwaDiTmd0IPpkhpe3CDsqREGdY0RTKabFXJrfqy9tguHQitPmtm7ECvcGWbMbLcxrz1whKu03JpDiI/nAV0HAEObQkYMJGAnTBlWNlAROikFZihkgCtGb8sZ5w7QxIwgEO0OblEQZ7xFWxGgO1gcecsrwU5M7u3vv9gw8fDz/VqtGvHz+3nzSaE35PEO8uMP7Jk5S/pP2HbBhHnqUfJ22bu3+Ts69a/TJl7XTLaHXPymhdho9Cb+WDUCoEIJFxOBRAI4JLbhl9y5F4QVtf9S0OM7GZtm4w59eM8n+Tclgtr3Vr97g4evSi6XckV1xCITyFLW+njYP9HbgZPrpVqQDa+l2/UfkNUEsDBBQAAgAIABS9OUlYCaByugIAAFUKAAAhAAAAdW5pdmVyc2FsL2ZsYXNoX3NraW5fc2V0dGluZ3MueG1slVZtb+IwDP5+vwJx3+nulZ2UITHGSZN2t+k27XvamjYiTarEZce/vyRNaQJ09LAmEft5bMexzYjeMrH4MJmQTHKpngGRiUJbTaebsPxmmjaIUswyKRAEzoRUFeXTxcef7kMSh7zEkjtQYzkbmkEfZu4+Yyg+xre5lSFCJquaiv2DLOQspdm2ULIR+cXUyn0NijOxNcirH/PVejAAZxrvEaoop/W1lXGUWoHWYFP6vrZykcVpCryLdOU+Izl9qPdvf0TbMc3Q0ZafrAzRalpAXOTrpZVhvDDe41eZW3mfgPAXDfTLZyuDUE73oGLnd1+tDDJk3dT/0yO1koUtaMx5/xEPHC5pbsbPZnVl5SLBXsgGuvgKvjzurncByH8N557YcVWSP9m6Hi0E++gph8WGcg0k6Y6tUZfy7bFBMyAHQKjqQU8m6yfaaFigajyq1/W4P/DGRB768poe8ip5U8GqzThwF+t7/Gp165ZF6PSgCzJUsPPKIMVe2SN/m8KeIANlj3zmLIdHwfcn8GNLy+ke+Zb65wzq33Kj8hsrCGqOubd2p85qIz3Y0dVBaK/oMJXMYaFtOi+sAvtsJHG6NqXkJCci6I4VFJkUvywu3bvLaJIcGXyvne8sggw5nGs4l6NZ0+F7ufOIfmx/FvrLtecJmi1+M6WINCsr87OkpxPPM2NiCjNNzjPsnjRwUPdiIwOOiz1EqqjagnqRko8NIySCHutetrM1BCdJUAOSnK8y8U7OlV80VQpqbV6Nge6qHCtbYMmKkps/fGXwBvkRY8DaUrE0/gRlh74MFL4JgKqs7Lq2PbSWquHIOOygm/1A4a48dDeiTZcONdwSH2CDYct5zaie9Kui75V4hQT6M/hXk1bk+Mgyou2RptrdLJr8bgv3uUR7udtmtvnCRebOvpcix8Z+WkGjtP9O/gNQSwMEFAACAAgAFL05SUZ2oPzyAgAARwsAACYAAAB1bml2ZXJzYWwvaHRtbF9wdWJsaXNoaW5nX3NldHRpbmdzLnhtbM1W3U7bMBS+71NYnrikAcY2VqVFiIJAY7SinTau0GnsNhaOndlOS7na0+zB9iQ7jtvSCtYFRKepihofn/OdP58vjg/vMknG3FihVZPu1nco4SrRTKhRk37pn24fUGIdKAZSK96kSlNy2KrFeTGQwqY97hyqWoIwyjZy16Spc3kjiiaTSV3Y3PhdLQuH+Lae6CzKDbdcOW6iXMIU/9w055bOECoA4JNpNTNr1WqExAHps2aF5EQwjFwJnxTIM5dJGgWtASS3I6MLxY611IaY0aBJ3xwc+d9cJyC1RcaVL4ltodCLXQMYEz4IkD1xz0nKxSjFaPf2KZkI5tLyNfL6cfQYpcQOmYNHOdZYAuVm8Bl3wMBBWAZ/jt85OxcEEZsqyETSxx3i02/Sdv/m7Lp7cnVxfvnppt/pXPTPuyGI0iZaxYmjVUcxBqQLk/CFnxicgyTFuNFmCNLyOFoWzdWGWq0E59dkoCWWvrSiZIiRymmTHhkBkhLhQIpksevAjLg7FRJz8La79aFy9AEw5JukYCxfdjTfsb6KSeurLiQjU10QKW45cZpgRkWGbykny+UmQ6OzUirBOmKlYJyMBZ9wdlhWaQb4J0fX6CIr0BIPXy65Cx6+F+KeDPhQG8TlMMajinJhA379WcA5WPsACvMYt3oX5+2Tm/PL9sm3LZ8gsDGo5Jng2EKe5W4j+DAlSru5HZYjgcLysilMsHKvSm71l7fBiqyQoc2v3Ywl6A22ZDNentOYv0ZQ2W0K43IQ/XCV0DiCAlsSMHEjwXEXquBVARNQRCs5JZAgUVk/1mOhC4uSMMAB2r48wmBPhCpXI/xyoEfDuKkEubO793b/3fsPBx8b9ejXj5/ba41mFN6V4N0FDj9eS+ILIn/MhnHkufNpGnam+FcsfH3Sq1Koy04Vrc6nKlpXgea7SxRfKQSkhVE45kgMUmTCcfaaTX5Bo9Z/L0MbX6lRG8xi7XH7f5MIq8X1aOU+FEdPXthqKF+9/LZqvwFQSwMEFAACAAgAFL05SRypIBCZAQAAHwYAAB8AAAB1bml2ZXJzYWwvaHRtbF9za2luX3NldHRpbmdzLmpzjZRNb8IwDIbv/AqUXSfEPmG7ocGkSRwmjdu0QyimVKRJlaQdDPHfV4ePNqk7Fl/Iy5PXsat41+mWi0Ws+9zdud9u/+7vnQaoWZ3Dta+LFj1FnRmRLGCWpCASCSxAitPRs7yvCMqYSWc6336gran5MYX/LLkwdTwjLDShGepwQYnfxOkNBf54tR3rOtRUa/Q8t1bJXqSkBWl7UumUO4ZdvbpVLzGAVQH6ArrkEXimA7fayMrxYYBR5yKVZlxupypWvTmP1rFWuVy05V9tM9DlJ18fgP7T4GXi2YnE2DcLaZh4MsRoJzMNxsAx7+MEg4QFn4Oo+fbd+gP1jJsFBXSRmMSe6NENRp3OeAyNLg1HGD4mS69GNwcYTc7Cxh6Iu1sMjxB8C7phNb7H8ECV5dk/PmCmVYwdaaDNnp9RofgikfExdR+D5PCyaNvWvapQd/0x856QCp7Qinp9advsCEFDgJZ8uibIO6XsBCVKIociNGpaVUPIu4wN5wjuP7uMW8ujVVqOh3I4lm3geg16ppQob/916Z5hrs7+F1BLAwQUAAIACAAUvTlJPTwv0cEAAADlAQAAGgAAAHVuaXZlcnNhbC9pMThuX3ByZXNldHMueG1snZGxCsIwEIb3PkW43cRupSR1E9wcdJaaphppLyWXWh/flIp0kYBDIP/xfT8kJ3evvmNP48k6VJDzLTCD2jUWbwrOp/2mAEahxqbuHBoF6IDtqkzavMCjN2QCsViBpOAewlAKMU0TtzT42ECuG0MsJq5dL+LpHYrZFMOiwuKW9i/7M4MqyxiT19F24YBVvMe0IIy8VjA7F43cYutA/AIakwBMqsFQAmh9AngMCcCPK0CK75vnpEcK8aNikGK1nip7A1BLAwQUAAIACAAUvTlJNfmkRGYAAABrAAAAHAAAAHVuaXZlcnNhbC9sb2NhbF9zZXR0aW5ncy54bWwNyjsOg0AMBcCeU1ju8+tSsFBESkkKyAEssCIk73PEWlG4PdtNMW3/z0Y/3crqSHw7X5kUsy8rPonf0/N0ZyohWMQcmhjO1HdNaz6LjRpRY6Gvya7bpLkidJBc58MRiqAXbOdL1xx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FL05SW42vD5uAQAA9wIAACkAAAB1bml2ZXJzYWwvc2tpbl9jdXN0b21pemF0aW9uX3NldHRpbmdzLnhtbI1S22obMRB9z1eI/IAljW4LW4NuWwzFKcQQ8lQWrxKWOtqyUmgp+vhqkxjHrUureZo5Z84wo9Omr2O0zylPT+PPPo9TvA05j/Exra8QavfTYZo/zyGFnFanyt0Yh+n7Jj5MS61WU+7j0M+DXdC0xqh7eUhJrZyqGTOMIsk89Qo5z23FGnAN2Io5Smy7+k3iVXcO+xDzZdV2dYb+2bCJKcx5E4fwYw3n7PfQ+QYf534YKy+tBVuiHKcWx5ZAjHDJfaEaAASy3BGHi5SN1AR5zDiGYhQFCohwThpRiKQcatY1oqow3wjEJGPUFepp7UZaG0dtkdAQous0rxpbus5IjBEhBJgrXEBnMKpsqBoa1HJAcGBAFG00UYA625mOFe+8sBwp6gXGhRkDGJ+Oe9ru/blO1f9e53jOfwhe/IKL6OKt1QVztfvnea7kXXj6duhzQOPw4drebHd+u/tys/10f/3myxcPH1mLWevWf/X2L1BLAwQUAAIACAAUvTlJpeGFFHkCAADzVwAAFwAAAHVuaXZlcnNhbC91bml2ZXJzYWwucG5n7dzda1JhHAfwxzSxpWJ1czZsXnUxsqU2lsVam/gyGRsihisq3chmF81KL1zY0qjWKxbUYNHWwhGywJFBUTSTDQpmNKQXYbZcrC27sBEUFdPW2eU8p+gP+B44v4fnPM/v+TznH/ieNzUbRCVlJYQQkbFBayaEFySEe1TAp78cHu+dpQeO22zQkMhL6Wd6wmuvb6on5F5wdb51JT1fdaRht5sQ8djSy3nuCh8gxHrOqK23ePfn0srGMROl/5BfzKQ2NN6RZM3ZtVnLyPUejaTm7olKj+lmrUwqHn5VyOUWumyp7zF5Ysa9vc/3zs/hU/bl5ecnfv8mp+d2svt95lu+LV0t+b2NpzQJHcV7A08pqi/7q/xr9tgjgWF0DVeoiJPlJZ6IZ3UzTQ/TIqGi2FkqYr5+641ni9GCI/Kx/cUkc0tgQqV4nKyauO8dlKuKT6eLVHipo6ri7K1dwkKsECst7h+gJEGLztHL8pdv/F5e904J885+r2WupeutL8jSpLR3DsqHEixNs1f3hKktzBtO0SvRcCXLSo9hvG3zxY65g4zT/oGYh66pgAABAgQIECBAgAABAgQIECBAgAABAgQIECBAgAABAgQIECBAgAABAgQIECBAgAABAgQIECBAgAABAgQIECBAgAABAgQIECBAgAABAgQIECBAgAABAgQIECBAgAABAuR/kPh8ItTZz+GcZoat2qftdk/o0D6repolOZZSU9SUc/LHerH6r8GyXzKudHUdaWXp9pZSI84nhpqyeV8td4WALbo2tG5HZmP5Zdfe4dRCVH6lbpSZPusbCCTP6GXHT9oqbBqr7PWFB4R+jLpmbURjP/UHUEsDBBQAAgAIABS9OUnsHTlbSgAAAGsAAAAbAAAAdW5pdmVyc2FsL3VuaXZlcnNhbC5wbmcueG1ss7GvyM1RKEstKs7Mz7NVMtQzULK34+WyKShKLctMLVeoAIoZ6RlAgJJCJSq3PDOlJAMoZGhijBDMSM1MzyixVbIwNYcL6gPNBABQSwECAAAUAAIACAAUvTlJFQ6tKGQEAAAHEQAAHQAAAAAAAAABAAAAAAAAAAAAdW5pdmVyc2FsL2NvbW1vbl9tZXNzYWdlcy5sbmdQSwECAAAUAAIACAAUvTlJJGX/Cx0DAAA2DAAAJwAAAAAAAAABAAAAAACfBAAAdW5pdmVyc2FsL2ZsYXNoX3B1Ymxpc2hpbmdfc2V0dGluZ3MueG1sUEsBAgAAFAACAAgAFL05SVgJoHK6AgAAVQoAACEAAAAAAAAAAQAAAAAAAQgAAHVuaXZlcnNhbC9mbGFzaF9za2luX3NldHRpbmdzLnhtbFBLAQIAABQAAgAIABS9OUlGdqD88gIAAEcLAAAmAAAAAAAAAAEAAAAAAPoKAAB1bml2ZXJzYWwvaHRtbF9wdWJsaXNoaW5nX3NldHRpbmdzLnhtbFBLAQIAABQAAgAIABS9OUkcqSAQmQEAAB8GAAAfAAAAAAAAAAEAAAAAADAOAAB1bml2ZXJzYWwvaHRtbF9za2luX3NldHRpbmdzLmpzUEsBAgAAFAACAAgAFL05ST08L9HBAAAA5QEAABoAAAAAAAAAAQAAAAAABhAAAHVuaXZlcnNhbC9pMThuX3ByZXNldHMueG1sUEsBAgAAFAACAAgAFL05STX5pERmAAAAawAAABwAAAAAAAAAAQAAAAAA/xAAAHVuaXZlcnNhbC9sb2NhbF9zZXR0aW5ncy54bWxQSwECAAAUAAIACABElFdHI7RO+/sCAACwCAAAFAAAAAAAAAABAAAAAACfEQAAdW5pdmVyc2FsL3BsYXllci54bWxQSwECAAAUAAIACAAUvTlJbja8Pm4BAAD3AgAAKQAAAAAAAAABAAAAAADMFAAAdW5pdmVyc2FsL3NraW5fY3VzdG9taXphdGlvbl9zZXR0aW5ncy54bWxQSwECAAAUAAIACAAUvTlJpeGFFHkCAADzVwAAFwAAAAAAAAAAAAAAAACBFgAAdW5pdmVyc2FsL3VuaXZlcnNhbC5wbmdQSwECAAAUAAIACAAUvTlJ7B05W0oAAABrAAAAGwAAAAAAAAABAAAAAAAvGQAAdW5pdmVyc2FsL3VuaXZlcnNhbC5wbmcueG1sUEsFBgAAAAALAAsASQMAALIZAAAAAA=="/>
  <p:tag name="ISPRING_PRESENTATION_TITLE" val="演示文稿1"/>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Office 主题">
  <a:themeElements>
    <a:clrScheme name="自定义 13">
      <a:dk1>
        <a:sysClr val="windowText" lastClr="000000"/>
      </a:dk1>
      <a:lt1>
        <a:sysClr val="window" lastClr="FFFFFF"/>
      </a:lt1>
      <a:dk2>
        <a:srgbClr val="44546A"/>
      </a:dk2>
      <a:lt2>
        <a:srgbClr val="E7E6E6"/>
      </a:lt2>
      <a:accent1>
        <a:srgbClr val="4384F1"/>
      </a:accent1>
      <a:accent2>
        <a:srgbClr val="E94236"/>
      </a:accent2>
      <a:accent3>
        <a:srgbClr val="FBBD06"/>
      </a:accent3>
      <a:accent4>
        <a:srgbClr val="33A952"/>
      </a:accent4>
      <a:accent5>
        <a:srgbClr val="4472C4"/>
      </a:accent5>
      <a:accent6>
        <a:srgbClr val="70AD47"/>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8415</TotalTime>
  <Words>4381</Words>
  <Application>Microsoft Office PowerPoint</Application>
  <PresentationFormat>宽屏</PresentationFormat>
  <Paragraphs>516</Paragraphs>
  <Slides>39</Slides>
  <Notes>11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39</vt:i4>
      </vt:variant>
    </vt:vector>
  </HeadingPairs>
  <TitlesOfParts>
    <vt:vector size="47" baseType="lpstr">
      <vt:lpstr>Arial (正文)</vt:lpstr>
      <vt:lpstr>等线</vt:lpstr>
      <vt:lpstr>微软雅黑</vt:lpstr>
      <vt:lpstr>Arial</vt:lpstr>
      <vt:lpstr>Calibri</vt:lpstr>
      <vt:lpstr>Cambria Math</vt:lpstr>
      <vt:lpstr>Consolas</vt:lpstr>
      <vt:lpstr>Office 主题</vt:lpstr>
      <vt:lpstr>计算机图形学 实验3.4</vt:lpstr>
      <vt:lpstr>实验3.3回顾</vt:lpstr>
      <vt:lpstr>开始之前</vt:lpstr>
      <vt:lpstr>Phong反射模型之Phong着色</vt:lpstr>
      <vt:lpstr>Ground着色</vt:lpstr>
      <vt:lpstr>Phong着色</vt:lpstr>
      <vt:lpstr>Phong反射模型的Shader实现</vt:lpstr>
      <vt:lpstr>Phong反射模型</vt:lpstr>
      <vt:lpstr>课堂练习</vt:lpstr>
      <vt:lpstr>课堂练习</vt:lpstr>
      <vt:lpstr>课堂练习</vt:lpstr>
      <vt:lpstr>GLSL基础数据类型</vt:lpstr>
      <vt:lpstr>GLSL内置函数</vt:lpstr>
      <vt:lpstr>Task1 法向量计算</vt:lpstr>
      <vt:lpstr>TriMesh类中的参数</vt:lpstr>
      <vt:lpstr>面片法向量的计算</vt:lpstr>
      <vt:lpstr>顶点法向量的计算</vt:lpstr>
      <vt:lpstr>传法向量给着色器</vt:lpstr>
      <vt:lpstr>Task2 Phong反射模型</vt:lpstr>
      <vt:lpstr>Task2 Phong反射模型</vt:lpstr>
      <vt:lpstr>光线、材质参数</vt:lpstr>
      <vt:lpstr>TriMesh与Light</vt:lpstr>
      <vt:lpstr>向量参数</vt:lpstr>
      <vt:lpstr>Task2 Phong反射模型</vt:lpstr>
      <vt:lpstr>设置材质参数</vt:lpstr>
      <vt:lpstr>顶点着色器</vt:lpstr>
      <vt:lpstr>片元着色器</vt:lpstr>
      <vt:lpstr>传递数据给着色器</vt:lpstr>
      <vt:lpstr>实现环境光反射</vt:lpstr>
      <vt:lpstr>实现漫反射</vt:lpstr>
      <vt:lpstr>实现镜面反射</vt:lpstr>
      <vt:lpstr>Task2 Phong反射模型</vt:lpstr>
      <vt:lpstr>Task3 键盘控制反射分量</vt:lpstr>
      <vt:lpstr>另外一个验证实验完成的方法</vt:lpstr>
      <vt:lpstr>扩展：距离衰减</vt:lpstr>
      <vt:lpstr>扩展：距离衰减</vt:lpstr>
      <vt:lpstr>扩展：Blinn-Pong反射模型</vt:lpstr>
      <vt:lpstr>扩展：阴影映射</vt:lpstr>
      <vt:lpstr>参考资料</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Sun L.</cp:lastModifiedBy>
  <cp:revision>921</cp:revision>
  <dcterms:created xsi:type="dcterms:W3CDTF">2016-09-14T22:36:34Z</dcterms:created>
  <dcterms:modified xsi:type="dcterms:W3CDTF">2022-11-14T01:07:36Z</dcterms:modified>
</cp:coreProperties>
</file>